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  <p:sldMasterId id="2147483887" r:id="rId5"/>
  </p:sldMasterIdLst>
  <p:notesMasterIdLst>
    <p:notesMasterId r:id="rId42"/>
  </p:notesMasterIdLst>
  <p:handoutMasterIdLst>
    <p:handoutMasterId r:id="rId43"/>
  </p:handoutMasterIdLst>
  <p:sldIdLst>
    <p:sldId id="1089" r:id="rId6"/>
    <p:sldId id="1112" r:id="rId7"/>
    <p:sldId id="1242" r:id="rId8"/>
    <p:sldId id="1252" r:id="rId9"/>
    <p:sldId id="1253" r:id="rId10"/>
    <p:sldId id="1251" r:id="rId11"/>
    <p:sldId id="1255" r:id="rId12"/>
    <p:sldId id="1256" r:id="rId13"/>
    <p:sldId id="1257" r:id="rId14"/>
    <p:sldId id="1258" r:id="rId15"/>
    <p:sldId id="1259" r:id="rId16"/>
    <p:sldId id="1260" r:id="rId17"/>
    <p:sldId id="1261" r:id="rId18"/>
    <p:sldId id="1263" r:id="rId19"/>
    <p:sldId id="1262" r:id="rId20"/>
    <p:sldId id="1264" r:id="rId21"/>
    <p:sldId id="1266" r:id="rId22"/>
    <p:sldId id="1279" r:id="rId23"/>
    <p:sldId id="1265" r:id="rId24"/>
    <p:sldId id="1267" r:id="rId25"/>
    <p:sldId id="1269" r:id="rId26"/>
    <p:sldId id="1270" r:id="rId27"/>
    <p:sldId id="1271" r:id="rId28"/>
    <p:sldId id="1272" r:id="rId29"/>
    <p:sldId id="1273" r:id="rId30"/>
    <p:sldId id="1274" r:id="rId31"/>
    <p:sldId id="1275" r:id="rId32"/>
    <p:sldId id="1276" r:id="rId33"/>
    <p:sldId id="1277" r:id="rId34"/>
    <p:sldId id="1278" r:id="rId35"/>
    <p:sldId id="1281" r:id="rId36"/>
    <p:sldId id="1282" r:id="rId37"/>
    <p:sldId id="1268" r:id="rId38"/>
    <p:sldId id="1280" r:id="rId39"/>
    <p:sldId id="1126" r:id="rId40"/>
    <p:sldId id="1215" r:id="rId41"/>
  </p:sldIdLst>
  <p:sldSz cx="14630400" cy="8229600"/>
  <p:notesSz cx="6858000" cy="9144000"/>
  <p:defaultTextStyle>
    <a:defPPr>
      <a:defRPr lang="en-US"/>
    </a:defPPr>
    <a:lvl1pPr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730213" indent="-273036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462015" indent="-547661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2193816" indent="-822285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925617" indent="-1096908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2285886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2743063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3200240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3657417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608" userDrawn="1">
          <p15:clr>
            <a:srgbClr val="A4A3A4"/>
          </p15:clr>
        </p15:guide>
        <p15:guide id="2" orient="horz" pos="2593">
          <p15:clr>
            <a:srgbClr val="A4A3A4"/>
          </p15:clr>
        </p15:guide>
        <p15:guide id="3" orient="horz" pos="289">
          <p15:clr>
            <a:srgbClr val="A4A3A4"/>
          </p15:clr>
        </p15:guide>
        <p15:guide id="4" orient="horz" pos="4464">
          <p15:clr>
            <a:srgbClr val="A4A3A4"/>
          </p15:clr>
        </p15:guide>
        <p15:guide id="5" orient="horz" pos="2015">
          <p15:clr>
            <a:srgbClr val="A4A3A4"/>
          </p15:clr>
        </p15:guide>
        <p15:guide id="6" orient="horz" pos="4742">
          <p15:clr>
            <a:srgbClr val="A4A3A4"/>
          </p15:clr>
        </p15:guide>
        <p15:guide id="7" orient="horz" pos="1294">
          <p15:clr>
            <a:srgbClr val="A4A3A4"/>
          </p15:clr>
        </p15:guide>
        <p15:guide id="8" pos="4608">
          <p15:clr>
            <a:srgbClr val="A4A3A4"/>
          </p15:clr>
        </p15:guide>
        <p15:guide id="9" pos="4538">
          <p15:clr>
            <a:srgbClr val="A4A3A4"/>
          </p15:clr>
        </p15:guide>
        <p15:guide id="10" pos="4678">
          <p15:clr>
            <a:srgbClr val="A4A3A4"/>
          </p15:clr>
        </p15:guide>
        <p15:guide id="11" pos="431">
          <p15:clr>
            <a:srgbClr val="A4A3A4"/>
          </p15:clr>
        </p15:guide>
        <p15:guide id="12" pos="8786">
          <p15:clr>
            <a:srgbClr val="A4A3A4"/>
          </p15:clr>
        </p15:guide>
        <p15:guide id="13" pos="5964">
          <p15:clr>
            <a:srgbClr val="A4A3A4"/>
          </p15:clr>
        </p15:guide>
        <p15:guide id="14" pos="3270">
          <p15:clr>
            <a:srgbClr val="A4A3A4"/>
          </p15:clr>
        </p15:guide>
        <p15:guide id="15" pos="6097">
          <p15:clr>
            <a:srgbClr val="A4A3A4"/>
          </p15:clr>
        </p15:guide>
        <p15:guide id="16" pos="31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4D235-9423-0C79-E431-9446F15C1CBE}" name="Wang, Xuechen [JRDUS]" initials="WX[" userId="S::XWang449@its.jnj.com::f1d55ea9-a775-4b31-b2dd-589d77c5bfe6" providerId="AD"/>
  <p188:author id="{9D625C5A-6B73-846A-C8FD-2F3C1344DA90}" name="Diya, Luwis [ITSBE]" initials="D[" userId="S::ldiya@its.jnj.com::45d42ec6-a3b2-4164-aa93-83e251b703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kaitis, Susan [JRDUS Non-J&amp;J]" initials="LS[N" lastIdx="14" clrIdx="0">
    <p:extLst>
      <p:ext uri="{19B8F6BF-5375-455C-9EA6-DF929625EA0E}">
        <p15:presenceInfo xmlns:p15="http://schemas.microsoft.com/office/powerpoint/2012/main" userId="S-1-5-21-1614895754-2146847981-1606980848-1229894" providerId="AD"/>
      </p:ext>
    </p:extLst>
  </p:cmAuthor>
  <p:cmAuthor id="2" name="Verbist, Bie [JRDBe]" initials="VB[" lastIdx="15" clrIdx="1">
    <p:extLst>
      <p:ext uri="{19B8F6BF-5375-455C-9EA6-DF929625EA0E}">
        <p15:presenceInfo xmlns:p15="http://schemas.microsoft.com/office/powerpoint/2012/main" userId="S::BVERBIS2@its.jnj.com::549ca193-0f63-40ed-a691-711258cf77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3479"/>
    <a:srgbClr val="6F2E38"/>
    <a:srgbClr val="EDEC2F"/>
    <a:srgbClr val="212121"/>
    <a:srgbClr val="777A80"/>
    <a:srgbClr val="D8D8D8"/>
    <a:srgbClr val="595959"/>
    <a:srgbClr val="000099"/>
    <a:srgbClr val="12C2E9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8" autoAdjust="0"/>
    <p:restoredTop sz="91760" autoAdjust="0"/>
  </p:normalViewPr>
  <p:slideViewPr>
    <p:cSldViewPr snapToGrid="0">
      <p:cViewPr varScale="1">
        <p:scale>
          <a:sx n="87" d="100"/>
          <a:sy n="87" d="100"/>
        </p:scale>
        <p:origin x="208" y="392"/>
      </p:cViewPr>
      <p:guideLst>
        <p:guide orient="horz" pos="4608"/>
        <p:guide orient="horz" pos="2593"/>
        <p:guide orient="horz" pos="289"/>
        <p:guide orient="horz" pos="4464"/>
        <p:guide orient="horz" pos="2015"/>
        <p:guide orient="horz" pos="4742"/>
        <p:guide orient="horz" pos="1294"/>
        <p:guide pos="4608"/>
        <p:guide pos="4538"/>
        <p:guide pos="4678"/>
        <p:guide pos="431"/>
        <p:guide pos="8786"/>
        <p:guide pos="5964"/>
        <p:guide pos="3270"/>
        <p:guide pos="6097"/>
        <p:guide pos="3114"/>
      </p:guideLst>
    </p:cSldViewPr>
  </p:slideViewPr>
  <p:outlineViewPr>
    <p:cViewPr>
      <p:scale>
        <a:sx n="33" d="100"/>
        <a:sy n="33" d="100"/>
      </p:scale>
      <p:origin x="0" y="-39336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72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FD341-730E-41A7-80E0-EF8EB854D70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E0418FF5-42DF-47DF-BE4C-E15C25D3512C}">
      <dgm:prSet phldrT="[Text]"/>
      <dgm:spPr/>
      <dgm:t>
        <a:bodyPr/>
        <a:lstStyle/>
        <a:p>
          <a:r>
            <a:rPr lang="fr-BE" dirty="0"/>
            <a:t>Design</a:t>
          </a:r>
        </a:p>
      </dgm:t>
    </dgm:pt>
    <dgm:pt modelId="{5D26112E-D598-4BF9-BA6B-23FCF50CBF71}" type="parTrans" cxnId="{021D9E4D-07E5-48CB-AA7D-621200159DEF}">
      <dgm:prSet/>
      <dgm:spPr/>
      <dgm:t>
        <a:bodyPr/>
        <a:lstStyle/>
        <a:p>
          <a:endParaRPr lang="fr-BE"/>
        </a:p>
      </dgm:t>
    </dgm:pt>
    <dgm:pt modelId="{166819F0-A1D5-4E2E-8C1B-E7E4B0577E7B}" type="sibTrans" cxnId="{021D9E4D-07E5-48CB-AA7D-621200159DEF}">
      <dgm:prSet/>
      <dgm:spPr/>
      <dgm:t>
        <a:bodyPr/>
        <a:lstStyle/>
        <a:p>
          <a:endParaRPr lang="fr-BE"/>
        </a:p>
      </dgm:t>
    </dgm:pt>
    <dgm:pt modelId="{E974A42F-D4F4-49A0-82AC-09BE98C450E0}">
      <dgm:prSet phldrT="[Text]"/>
      <dgm:spPr/>
      <dgm:t>
        <a:bodyPr/>
        <a:lstStyle/>
        <a:p>
          <a:r>
            <a:rPr lang="fr-BE" err="1"/>
            <a:t>Study</a:t>
          </a:r>
          <a:endParaRPr lang="fr-BE"/>
        </a:p>
      </dgm:t>
    </dgm:pt>
    <dgm:pt modelId="{1938B220-E80F-4022-ABF5-4CC2479F5A96}" type="parTrans" cxnId="{98B76D10-3B2A-44F5-8D36-43CF2209A27C}">
      <dgm:prSet/>
      <dgm:spPr/>
      <dgm:t>
        <a:bodyPr/>
        <a:lstStyle/>
        <a:p>
          <a:endParaRPr lang="fr-BE"/>
        </a:p>
      </dgm:t>
    </dgm:pt>
    <dgm:pt modelId="{51611774-F5FF-41EE-99AA-C0DD0F139912}" type="sibTrans" cxnId="{98B76D10-3B2A-44F5-8D36-43CF2209A27C}">
      <dgm:prSet/>
      <dgm:spPr/>
      <dgm:t>
        <a:bodyPr/>
        <a:lstStyle/>
        <a:p>
          <a:endParaRPr lang="fr-BE"/>
        </a:p>
      </dgm:t>
    </dgm:pt>
    <dgm:pt modelId="{22D6CFF0-7448-4844-B926-DA1034408E23}">
      <dgm:prSet phldrT="[Text]"/>
      <dgm:spPr/>
      <dgm:t>
        <a:bodyPr/>
        <a:lstStyle/>
        <a:p>
          <a:r>
            <a:rPr lang="fr-BE"/>
            <a:t>Model</a:t>
          </a:r>
        </a:p>
      </dgm:t>
    </dgm:pt>
    <dgm:pt modelId="{D0C5BA8C-04A3-49FE-898C-233AAE736C48}" type="parTrans" cxnId="{F448775D-553F-4000-B641-1746C9BCF087}">
      <dgm:prSet/>
      <dgm:spPr/>
      <dgm:t>
        <a:bodyPr/>
        <a:lstStyle/>
        <a:p>
          <a:endParaRPr lang="fr-BE"/>
        </a:p>
      </dgm:t>
    </dgm:pt>
    <dgm:pt modelId="{FFC3F8E8-EB5A-4167-9840-2EF39A5E72B0}" type="sibTrans" cxnId="{F448775D-553F-4000-B641-1746C9BCF087}">
      <dgm:prSet/>
      <dgm:spPr/>
      <dgm:t>
        <a:bodyPr/>
        <a:lstStyle/>
        <a:p>
          <a:endParaRPr lang="fr-BE"/>
        </a:p>
      </dgm:t>
    </dgm:pt>
    <dgm:pt modelId="{8A212129-4A49-48A1-A60C-718C247A357B}">
      <dgm:prSet phldrT="[Text]"/>
      <dgm:spPr/>
      <dgm:t>
        <a:bodyPr/>
        <a:lstStyle/>
        <a:p>
          <a:r>
            <a:rPr lang="fr-BE" err="1"/>
            <a:t>Knowledge</a:t>
          </a:r>
          <a:endParaRPr lang="fr-BE"/>
        </a:p>
      </dgm:t>
    </dgm:pt>
    <dgm:pt modelId="{88C0102D-5FEB-4845-A9F8-D8A9C54C02E1}" type="parTrans" cxnId="{DEC112B7-70A5-45A6-91B4-CE4D7B26C9B9}">
      <dgm:prSet/>
      <dgm:spPr/>
      <dgm:t>
        <a:bodyPr/>
        <a:lstStyle/>
        <a:p>
          <a:endParaRPr lang="fr-BE"/>
        </a:p>
      </dgm:t>
    </dgm:pt>
    <dgm:pt modelId="{64611F7A-56B1-4AE7-8BFB-26FCBA4DB69E}" type="sibTrans" cxnId="{DEC112B7-70A5-45A6-91B4-CE4D7B26C9B9}">
      <dgm:prSet/>
      <dgm:spPr/>
      <dgm:t>
        <a:bodyPr/>
        <a:lstStyle/>
        <a:p>
          <a:endParaRPr lang="fr-BE"/>
        </a:p>
      </dgm:t>
    </dgm:pt>
    <dgm:pt modelId="{E961631A-C2CF-424A-BC1F-92986C691AA5}">
      <dgm:prSet phldrT="[Text]"/>
      <dgm:spPr/>
      <dgm:t>
        <a:bodyPr/>
        <a:lstStyle/>
        <a:p>
          <a:r>
            <a:rPr lang="fr-BE"/>
            <a:t>Prior</a:t>
          </a:r>
        </a:p>
      </dgm:t>
    </dgm:pt>
    <dgm:pt modelId="{93668565-BF16-42F9-8200-326F8342CAEE}" type="parTrans" cxnId="{67610DE0-A83E-4372-8A62-A17F339BBB08}">
      <dgm:prSet/>
      <dgm:spPr/>
      <dgm:t>
        <a:bodyPr/>
        <a:lstStyle/>
        <a:p>
          <a:endParaRPr lang="fr-BE"/>
        </a:p>
      </dgm:t>
    </dgm:pt>
    <dgm:pt modelId="{C1572727-6531-4D19-AF15-168810100AB7}" type="sibTrans" cxnId="{67610DE0-A83E-4372-8A62-A17F339BBB08}">
      <dgm:prSet/>
      <dgm:spPr/>
      <dgm:t>
        <a:bodyPr/>
        <a:lstStyle/>
        <a:p>
          <a:endParaRPr lang="fr-BE"/>
        </a:p>
      </dgm:t>
    </dgm:pt>
    <dgm:pt modelId="{6914705E-B5E8-4C43-BB7C-8CA90CEFF9E9}" type="pres">
      <dgm:prSet presAssocID="{1B3FD341-730E-41A7-80E0-EF8EB854D70D}" presName="Name0" presStyleCnt="0">
        <dgm:presLayoutVars>
          <dgm:dir/>
          <dgm:resizeHandles val="exact"/>
        </dgm:presLayoutVars>
      </dgm:prSet>
      <dgm:spPr/>
    </dgm:pt>
    <dgm:pt modelId="{B04F8CF4-88B2-4D28-A26A-17AC5E28E785}" type="pres">
      <dgm:prSet presAssocID="{1B3FD341-730E-41A7-80E0-EF8EB854D70D}" presName="cycle" presStyleCnt="0"/>
      <dgm:spPr/>
    </dgm:pt>
    <dgm:pt modelId="{3C14E975-C82C-42B2-8ED0-2F60F2026AD1}" type="pres">
      <dgm:prSet presAssocID="{E0418FF5-42DF-47DF-BE4C-E15C25D3512C}" presName="nodeFirstNode" presStyleLbl="node1" presStyleIdx="0" presStyleCnt="5">
        <dgm:presLayoutVars>
          <dgm:bulletEnabled val="1"/>
        </dgm:presLayoutVars>
      </dgm:prSet>
      <dgm:spPr/>
    </dgm:pt>
    <dgm:pt modelId="{C8E598A2-A65D-4935-880C-5312688D6381}" type="pres">
      <dgm:prSet presAssocID="{166819F0-A1D5-4E2E-8C1B-E7E4B0577E7B}" presName="sibTransFirstNode" presStyleLbl="bgShp" presStyleIdx="0" presStyleCnt="1"/>
      <dgm:spPr/>
    </dgm:pt>
    <dgm:pt modelId="{829708C8-800C-4770-8DF5-AB63F212ED4B}" type="pres">
      <dgm:prSet presAssocID="{E974A42F-D4F4-49A0-82AC-09BE98C450E0}" presName="nodeFollowingNodes" presStyleLbl="node1" presStyleIdx="1" presStyleCnt="5">
        <dgm:presLayoutVars>
          <dgm:bulletEnabled val="1"/>
        </dgm:presLayoutVars>
      </dgm:prSet>
      <dgm:spPr/>
    </dgm:pt>
    <dgm:pt modelId="{626B0E7B-DA51-4AE3-9088-24A9B2041257}" type="pres">
      <dgm:prSet presAssocID="{22D6CFF0-7448-4844-B926-DA1034408E23}" presName="nodeFollowingNodes" presStyleLbl="node1" presStyleIdx="2" presStyleCnt="5">
        <dgm:presLayoutVars>
          <dgm:bulletEnabled val="1"/>
        </dgm:presLayoutVars>
      </dgm:prSet>
      <dgm:spPr/>
    </dgm:pt>
    <dgm:pt modelId="{E97E9D4F-4319-4722-8B7D-425D2AF43DB0}" type="pres">
      <dgm:prSet presAssocID="{8A212129-4A49-48A1-A60C-718C247A357B}" presName="nodeFollowingNodes" presStyleLbl="node1" presStyleIdx="3" presStyleCnt="5">
        <dgm:presLayoutVars>
          <dgm:bulletEnabled val="1"/>
        </dgm:presLayoutVars>
      </dgm:prSet>
      <dgm:spPr/>
    </dgm:pt>
    <dgm:pt modelId="{91F8778C-0B8A-4484-85BC-B59265EDCB04}" type="pres">
      <dgm:prSet presAssocID="{E961631A-C2CF-424A-BC1F-92986C691AA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F12910B-9EBF-4071-B905-6099E94E243F}" type="presOf" srcId="{E961631A-C2CF-424A-BC1F-92986C691AA5}" destId="{91F8778C-0B8A-4484-85BC-B59265EDCB04}" srcOrd="0" destOrd="0" presId="urn:microsoft.com/office/officeart/2005/8/layout/cycle3"/>
    <dgm:cxn modelId="{98B76D10-3B2A-44F5-8D36-43CF2209A27C}" srcId="{1B3FD341-730E-41A7-80E0-EF8EB854D70D}" destId="{E974A42F-D4F4-49A0-82AC-09BE98C450E0}" srcOrd="1" destOrd="0" parTransId="{1938B220-E80F-4022-ABF5-4CC2479F5A96}" sibTransId="{51611774-F5FF-41EE-99AA-C0DD0F139912}"/>
    <dgm:cxn modelId="{4DEAF819-5F86-4C9E-8876-2696FE4376E6}" type="presOf" srcId="{22D6CFF0-7448-4844-B926-DA1034408E23}" destId="{626B0E7B-DA51-4AE3-9088-24A9B2041257}" srcOrd="0" destOrd="0" presId="urn:microsoft.com/office/officeart/2005/8/layout/cycle3"/>
    <dgm:cxn modelId="{5017C63B-EB53-46F0-9225-E26C0CD13177}" type="presOf" srcId="{166819F0-A1D5-4E2E-8C1B-E7E4B0577E7B}" destId="{C8E598A2-A65D-4935-880C-5312688D6381}" srcOrd="0" destOrd="0" presId="urn:microsoft.com/office/officeart/2005/8/layout/cycle3"/>
    <dgm:cxn modelId="{021D9E4D-07E5-48CB-AA7D-621200159DEF}" srcId="{1B3FD341-730E-41A7-80E0-EF8EB854D70D}" destId="{E0418FF5-42DF-47DF-BE4C-E15C25D3512C}" srcOrd="0" destOrd="0" parTransId="{5D26112E-D598-4BF9-BA6B-23FCF50CBF71}" sibTransId="{166819F0-A1D5-4E2E-8C1B-E7E4B0577E7B}"/>
    <dgm:cxn modelId="{F448775D-553F-4000-B641-1746C9BCF087}" srcId="{1B3FD341-730E-41A7-80E0-EF8EB854D70D}" destId="{22D6CFF0-7448-4844-B926-DA1034408E23}" srcOrd="2" destOrd="0" parTransId="{D0C5BA8C-04A3-49FE-898C-233AAE736C48}" sibTransId="{FFC3F8E8-EB5A-4167-9840-2EF39A5E72B0}"/>
    <dgm:cxn modelId="{2CDB1576-399A-40D0-A438-07A20D7A1193}" type="presOf" srcId="{1B3FD341-730E-41A7-80E0-EF8EB854D70D}" destId="{6914705E-B5E8-4C43-BB7C-8CA90CEFF9E9}" srcOrd="0" destOrd="0" presId="urn:microsoft.com/office/officeart/2005/8/layout/cycle3"/>
    <dgm:cxn modelId="{280E2094-D813-4F07-A743-845FBFE04C89}" type="presOf" srcId="{8A212129-4A49-48A1-A60C-718C247A357B}" destId="{E97E9D4F-4319-4722-8B7D-425D2AF43DB0}" srcOrd="0" destOrd="0" presId="urn:microsoft.com/office/officeart/2005/8/layout/cycle3"/>
    <dgm:cxn modelId="{DEC112B7-70A5-45A6-91B4-CE4D7B26C9B9}" srcId="{1B3FD341-730E-41A7-80E0-EF8EB854D70D}" destId="{8A212129-4A49-48A1-A60C-718C247A357B}" srcOrd="3" destOrd="0" parTransId="{88C0102D-5FEB-4845-A9F8-D8A9C54C02E1}" sibTransId="{64611F7A-56B1-4AE7-8BFB-26FCBA4DB69E}"/>
    <dgm:cxn modelId="{B7EFE5B7-A6F5-4B77-92C7-0B06748F7602}" type="presOf" srcId="{E974A42F-D4F4-49A0-82AC-09BE98C450E0}" destId="{829708C8-800C-4770-8DF5-AB63F212ED4B}" srcOrd="0" destOrd="0" presId="urn:microsoft.com/office/officeart/2005/8/layout/cycle3"/>
    <dgm:cxn modelId="{227452DD-BB33-49E8-910E-27D1C22957A7}" type="presOf" srcId="{E0418FF5-42DF-47DF-BE4C-E15C25D3512C}" destId="{3C14E975-C82C-42B2-8ED0-2F60F2026AD1}" srcOrd="0" destOrd="0" presId="urn:microsoft.com/office/officeart/2005/8/layout/cycle3"/>
    <dgm:cxn modelId="{67610DE0-A83E-4372-8A62-A17F339BBB08}" srcId="{1B3FD341-730E-41A7-80E0-EF8EB854D70D}" destId="{E961631A-C2CF-424A-BC1F-92986C691AA5}" srcOrd="4" destOrd="0" parTransId="{93668565-BF16-42F9-8200-326F8342CAEE}" sibTransId="{C1572727-6531-4D19-AF15-168810100AB7}"/>
    <dgm:cxn modelId="{7CBBAA40-3BA4-48DC-809E-D50E64C9F038}" type="presParOf" srcId="{6914705E-B5E8-4C43-BB7C-8CA90CEFF9E9}" destId="{B04F8CF4-88B2-4D28-A26A-17AC5E28E785}" srcOrd="0" destOrd="0" presId="urn:microsoft.com/office/officeart/2005/8/layout/cycle3"/>
    <dgm:cxn modelId="{61821542-4585-43DC-BEE2-9CD8D2DBE95C}" type="presParOf" srcId="{B04F8CF4-88B2-4D28-A26A-17AC5E28E785}" destId="{3C14E975-C82C-42B2-8ED0-2F60F2026AD1}" srcOrd="0" destOrd="0" presId="urn:microsoft.com/office/officeart/2005/8/layout/cycle3"/>
    <dgm:cxn modelId="{F4F0AE91-3D87-467E-8199-CC36F5190ADD}" type="presParOf" srcId="{B04F8CF4-88B2-4D28-A26A-17AC5E28E785}" destId="{C8E598A2-A65D-4935-880C-5312688D6381}" srcOrd="1" destOrd="0" presId="urn:microsoft.com/office/officeart/2005/8/layout/cycle3"/>
    <dgm:cxn modelId="{2C222435-33F2-447A-9970-9B186D5B118A}" type="presParOf" srcId="{B04F8CF4-88B2-4D28-A26A-17AC5E28E785}" destId="{829708C8-800C-4770-8DF5-AB63F212ED4B}" srcOrd="2" destOrd="0" presId="urn:microsoft.com/office/officeart/2005/8/layout/cycle3"/>
    <dgm:cxn modelId="{1FC587C5-3FFE-4CD4-BBFF-E017064781CA}" type="presParOf" srcId="{B04F8CF4-88B2-4D28-A26A-17AC5E28E785}" destId="{626B0E7B-DA51-4AE3-9088-24A9B2041257}" srcOrd="3" destOrd="0" presId="urn:microsoft.com/office/officeart/2005/8/layout/cycle3"/>
    <dgm:cxn modelId="{531DA8AD-C9B3-44BC-BE58-EFE4FF6E89CF}" type="presParOf" srcId="{B04F8CF4-88B2-4D28-A26A-17AC5E28E785}" destId="{E97E9D4F-4319-4722-8B7D-425D2AF43DB0}" srcOrd="4" destOrd="0" presId="urn:microsoft.com/office/officeart/2005/8/layout/cycle3"/>
    <dgm:cxn modelId="{3699BDFB-463E-47FF-B4D4-BE64C3D34C6D}" type="presParOf" srcId="{B04F8CF4-88B2-4D28-A26A-17AC5E28E785}" destId="{91F8778C-0B8A-4484-85BC-B59265EDCB0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1D9E2C-18A3-4D44-9A27-B4B9D2F95E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C98960-9A24-4796-BDE5-EF8762E6A247}">
      <dgm:prSet/>
      <dgm:spPr/>
      <dgm:t>
        <a:bodyPr/>
        <a:lstStyle/>
        <a:p>
          <a:pPr>
            <a:defRPr cap="all"/>
          </a:pPr>
          <a:r>
            <a:rPr lang="en-BE"/>
            <a:t>My colleague, Will is going to go into more detailed information on Bayesian computation and convergence diagnostics</a:t>
          </a:r>
          <a:endParaRPr lang="en-US"/>
        </a:p>
      </dgm:t>
    </dgm:pt>
    <dgm:pt modelId="{0E10F385-AD65-443C-9F49-18BC2F42BDB9}" type="parTrans" cxnId="{5130EEF4-5D61-41BC-BDEB-4DA3D571208C}">
      <dgm:prSet/>
      <dgm:spPr/>
      <dgm:t>
        <a:bodyPr/>
        <a:lstStyle/>
        <a:p>
          <a:endParaRPr lang="en-US"/>
        </a:p>
      </dgm:t>
    </dgm:pt>
    <dgm:pt modelId="{769D2144-CF5B-4AFF-8E1B-D5A0E41A3F6E}" type="sibTrans" cxnId="{5130EEF4-5D61-41BC-BDEB-4DA3D571208C}">
      <dgm:prSet/>
      <dgm:spPr/>
      <dgm:t>
        <a:bodyPr/>
        <a:lstStyle/>
        <a:p>
          <a:endParaRPr lang="en-US"/>
        </a:p>
      </dgm:t>
    </dgm:pt>
    <dgm:pt modelId="{6F90F974-1878-45E8-A9B0-0AD2B50DA03E}">
      <dgm:prSet/>
      <dgm:spPr/>
      <dgm:t>
        <a:bodyPr/>
        <a:lstStyle/>
        <a:p>
          <a:pPr>
            <a:defRPr cap="all"/>
          </a:pPr>
          <a:r>
            <a:rPr lang="en-BE"/>
            <a:t>We will illustrate the Bayesian approach with two case studies</a:t>
          </a:r>
          <a:endParaRPr lang="en-US"/>
        </a:p>
      </dgm:t>
    </dgm:pt>
    <dgm:pt modelId="{D3689897-259A-4250-BC9B-BEF35530ECF4}" type="parTrans" cxnId="{C1973B7B-EFBB-41D4-B6C5-9E6E32A34B3F}">
      <dgm:prSet/>
      <dgm:spPr/>
      <dgm:t>
        <a:bodyPr/>
        <a:lstStyle/>
        <a:p>
          <a:endParaRPr lang="en-US"/>
        </a:p>
      </dgm:t>
    </dgm:pt>
    <dgm:pt modelId="{DF39C598-0F54-49BF-A83E-C37CB48C07B9}" type="sibTrans" cxnId="{C1973B7B-EFBB-41D4-B6C5-9E6E32A34B3F}">
      <dgm:prSet/>
      <dgm:spPr/>
      <dgm:t>
        <a:bodyPr/>
        <a:lstStyle/>
        <a:p>
          <a:endParaRPr lang="en-US"/>
        </a:p>
      </dgm:t>
    </dgm:pt>
    <dgm:pt modelId="{DBC676F5-34D6-4D59-9A5E-4E3EC6E979EA}">
      <dgm:prSet/>
      <dgm:spPr/>
      <dgm:t>
        <a:bodyPr/>
        <a:lstStyle/>
        <a:p>
          <a:pPr>
            <a:defRPr cap="all"/>
          </a:pPr>
          <a:r>
            <a:rPr lang="en-BE"/>
            <a:t>The idea is to show you that you don’t need a steep learning curve to grasph Bayesian analysis of data</a:t>
          </a:r>
          <a:endParaRPr lang="en-US"/>
        </a:p>
      </dgm:t>
    </dgm:pt>
    <dgm:pt modelId="{5B38CD1C-A1F5-41B3-9FE3-DE271A28D9D8}" type="parTrans" cxnId="{9D2D6A69-EA3C-489D-B3FF-60371CC33313}">
      <dgm:prSet/>
      <dgm:spPr/>
      <dgm:t>
        <a:bodyPr/>
        <a:lstStyle/>
        <a:p>
          <a:endParaRPr lang="en-US"/>
        </a:p>
      </dgm:t>
    </dgm:pt>
    <dgm:pt modelId="{4396701D-0621-4DA0-A02C-68233390F0C9}" type="sibTrans" cxnId="{9D2D6A69-EA3C-489D-B3FF-60371CC33313}">
      <dgm:prSet/>
      <dgm:spPr/>
      <dgm:t>
        <a:bodyPr/>
        <a:lstStyle/>
        <a:p>
          <a:endParaRPr lang="en-US"/>
        </a:p>
      </dgm:t>
    </dgm:pt>
    <dgm:pt modelId="{D1C3999F-6032-49FC-80AA-E55E460D7042}" type="pres">
      <dgm:prSet presAssocID="{CE1D9E2C-18A3-4D44-9A27-B4B9D2F95EA6}" presName="root" presStyleCnt="0">
        <dgm:presLayoutVars>
          <dgm:dir/>
          <dgm:resizeHandles val="exact"/>
        </dgm:presLayoutVars>
      </dgm:prSet>
      <dgm:spPr/>
    </dgm:pt>
    <dgm:pt modelId="{4F314447-D8C7-4CAF-828C-CD3E5796D1AA}" type="pres">
      <dgm:prSet presAssocID="{F4C98960-9A24-4796-BDE5-EF8762E6A247}" presName="compNode" presStyleCnt="0"/>
      <dgm:spPr/>
    </dgm:pt>
    <dgm:pt modelId="{6011F7AF-775A-4149-AAF0-ED525386A8D6}" type="pres">
      <dgm:prSet presAssocID="{F4C98960-9A24-4796-BDE5-EF8762E6A247}" presName="iconBgRect" presStyleLbl="bgShp" presStyleIdx="0" presStyleCnt="3"/>
      <dgm:spPr/>
    </dgm:pt>
    <dgm:pt modelId="{C7179828-905F-461D-9CA7-1050C585812C}" type="pres">
      <dgm:prSet presAssocID="{F4C98960-9A24-4796-BDE5-EF8762E6A2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914577-6B18-4BFB-9E6F-CF8CE24B00C1}" type="pres">
      <dgm:prSet presAssocID="{F4C98960-9A24-4796-BDE5-EF8762E6A247}" presName="spaceRect" presStyleCnt="0"/>
      <dgm:spPr/>
    </dgm:pt>
    <dgm:pt modelId="{5C172108-E18C-4E06-AA89-A30ED5B205ED}" type="pres">
      <dgm:prSet presAssocID="{F4C98960-9A24-4796-BDE5-EF8762E6A247}" presName="textRect" presStyleLbl="revTx" presStyleIdx="0" presStyleCnt="3">
        <dgm:presLayoutVars>
          <dgm:chMax val="1"/>
          <dgm:chPref val="1"/>
        </dgm:presLayoutVars>
      </dgm:prSet>
      <dgm:spPr/>
    </dgm:pt>
    <dgm:pt modelId="{E730F51D-CE0B-49F0-BECE-C7410F27F754}" type="pres">
      <dgm:prSet presAssocID="{769D2144-CF5B-4AFF-8E1B-D5A0E41A3F6E}" presName="sibTrans" presStyleCnt="0"/>
      <dgm:spPr/>
    </dgm:pt>
    <dgm:pt modelId="{A89516FB-643D-4AE9-8885-A8C03AA306C4}" type="pres">
      <dgm:prSet presAssocID="{6F90F974-1878-45E8-A9B0-0AD2B50DA03E}" presName="compNode" presStyleCnt="0"/>
      <dgm:spPr/>
    </dgm:pt>
    <dgm:pt modelId="{2419FE1E-8796-4FBC-BEA0-28C623D3E7E2}" type="pres">
      <dgm:prSet presAssocID="{6F90F974-1878-45E8-A9B0-0AD2B50DA03E}" presName="iconBgRect" presStyleLbl="bgShp" presStyleIdx="1" presStyleCnt="3"/>
      <dgm:spPr/>
    </dgm:pt>
    <dgm:pt modelId="{C9AF7BB1-E740-4B7D-8167-0E5D83133FF3}" type="pres">
      <dgm:prSet presAssocID="{6F90F974-1878-45E8-A9B0-0AD2B50DA0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ED80982-962B-447B-A871-CDFFF767C94E}" type="pres">
      <dgm:prSet presAssocID="{6F90F974-1878-45E8-A9B0-0AD2B50DA03E}" presName="spaceRect" presStyleCnt="0"/>
      <dgm:spPr/>
    </dgm:pt>
    <dgm:pt modelId="{7690974A-F8DD-4A58-8D3B-9D98A64EF53A}" type="pres">
      <dgm:prSet presAssocID="{6F90F974-1878-45E8-A9B0-0AD2B50DA03E}" presName="textRect" presStyleLbl="revTx" presStyleIdx="1" presStyleCnt="3">
        <dgm:presLayoutVars>
          <dgm:chMax val="1"/>
          <dgm:chPref val="1"/>
        </dgm:presLayoutVars>
      </dgm:prSet>
      <dgm:spPr/>
    </dgm:pt>
    <dgm:pt modelId="{8A11E0AD-320F-45A2-8B29-0612BC93341E}" type="pres">
      <dgm:prSet presAssocID="{DF39C598-0F54-49BF-A83E-C37CB48C07B9}" presName="sibTrans" presStyleCnt="0"/>
      <dgm:spPr/>
    </dgm:pt>
    <dgm:pt modelId="{20BAC95D-7C6B-4A09-95A7-021B52029C7B}" type="pres">
      <dgm:prSet presAssocID="{DBC676F5-34D6-4D59-9A5E-4E3EC6E979EA}" presName="compNode" presStyleCnt="0"/>
      <dgm:spPr/>
    </dgm:pt>
    <dgm:pt modelId="{3B8D19D5-8C65-4128-B2C1-8E81B32E46F1}" type="pres">
      <dgm:prSet presAssocID="{DBC676F5-34D6-4D59-9A5E-4E3EC6E979EA}" presName="iconBgRect" presStyleLbl="bgShp" presStyleIdx="2" presStyleCnt="3"/>
      <dgm:spPr/>
    </dgm:pt>
    <dgm:pt modelId="{3AC32A98-EAFB-4F29-8637-4256CE822137}" type="pres">
      <dgm:prSet presAssocID="{DBC676F5-34D6-4D59-9A5E-4E3EC6E979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AC77CC2-358B-463E-80D2-297BA0FF3396}" type="pres">
      <dgm:prSet presAssocID="{DBC676F5-34D6-4D59-9A5E-4E3EC6E979EA}" presName="spaceRect" presStyleCnt="0"/>
      <dgm:spPr/>
    </dgm:pt>
    <dgm:pt modelId="{A80E27BB-A669-439E-ABDA-EE12383FF9EE}" type="pres">
      <dgm:prSet presAssocID="{DBC676F5-34D6-4D59-9A5E-4E3EC6E979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FE03-B2CC-41BA-8060-B5EE5005FE86}" type="presOf" srcId="{6F90F974-1878-45E8-A9B0-0AD2B50DA03E}" destId="{7690974A-F8DD-4A58-8D3B-9D98A64EF53A}" srcOrd="0" destOrd="0" presId="urn:microsoft.com/office/officeart/2018/5/layout/IconCircleLabelList"/>
    <dgm:cxn modelId="{26C8B046-AE79-4B33-A37D-F309825BA065}" type="presOf" srcId="{CE1D9E2C-18A3-4D44-9A27-B4B9D2F95EA6}" destId="{D1C3999F-6032-49FC-80AA-E55E460D7042}" srcOrd="0" destOrd="0" presId="urn:microsoft.com/office/officeart/2018/5/layout/IconCircleLabelList"/>
    <dgm:cxn modelId="{88A5854E-A3BD-4FFA-8B26-94C70F9A1359}" type="presOf" srcId="{F4C98960-9A24-4796-BDE5-EF8762E6A247}" destId="{5C172108-E18C-4E06-AA89-A30ED5B205ED}" srcOrd="0" destOrd="0" presId="urn:microsoft.com/office/officeart/2018/5/layout/IconCircleLabelList"/>
    <dgm:cxn modelId="{9D2D6A69-EA3C-489D-B3FF-60371CC33313}" srcId="{CE1D9E2C-18A3-4D44-9A27-B4B9D2F95EA6}" destId="{DBC676F5-34D6-4D59-9A5E-4E3EC6E979EA}" srcOrd="2" destOrd="0" parTransId="{5B38CD1C-A1F5-41B3-9FE3-DE271A28D9D8}" sibTransId="{4396701D-0621-4DA0-A02C-68233390F0C9}"/>
    <dgm:cxn modelId="{C1973B7B-EFBB-41D4-B6C5-9E6E32A34B3F}" srcId="{CE1D9E2C-18A3-4D44-9A27-B4B9D2F95EA6}" destId="{6F90F974-1878-45E8-A9B0-0AD2B50DA03E}" srcOrd="1" destOrd="0" parTransId="{D3689897-259A-4250-BC9B-BEF35530ECF4}" sibTransId="{DF39C598-0F54-49BF-A83E-C37CB48C07B9}"/>
    <dgm:cxn modelId="{7D8068C8-59BA-47BC-BE91-DF294F59CE66}" type="presOf" srcId="{DBC676F5-34D6-4D59-9A5E-4E3EC6E979EA}" destId="{A80E27BB-A669-439E-ABDA-EE12383FF9EE}" srcOrd="0" destOrd="0" presId="urn:microsoft.com/office/officeart/2018/5/layout/IconCircleLabelList"/>
    <dgm:cxn modelId="{5130EEF4-5D61-41BC-BDEB-4DA3D571208C}" srcId="{CE1D9E2C-18A3-4D44-9A27-B4B9D2F95EA6}" destId="{F4C98960-9A24-4796-BDE5-EF8762E6A247}" srcOrd="0" destOrd="0" parTransId="{0E10F385-AD65-443C-9F49-18BC2F42BDB9}" sibTransId="{769D2144-CF5B-4AFF-8E1B-D5A0E41A3F6E}"/>
    <dgm:cxn modelId="{F606FA35-2060-4903-BB07-276897F44845}" type="presParOf" srcId="{D1C3999F-6032-49FC-80AA-E55E460D7042}" destId="{4F314447-D8C7-4CAF-828C-CD3E5796D1AA}" srcOrd="0" destOrd="0" presId="urn:microsoft.com/office/officeart/2018/5/layout/IconCircleLabelList"/>
    <dgm:cxn modelId="{19ED5078-2322-485D-BF19-AC6715DAA194}" type="presParOf" srcId="{4F314447-D8C7-4CAF-828C-CD3E5796D1AA}" destId="{6011F7AF-775A-4149-AAF0-ED525386A8D6}" srcOrd="0" destOrd="0" presId="urn:microsoft.com/office/officeart/2018/5/layout/IconCircleLabelList"/>
    <dgm:cxn modelId="{F420E413-AFD8-4D6E-A525-8C9026E8B757}" type="presParOf" srcId="{4F314447-D8C7-4CAF-828C-CD3E5796D1AA}" destId="{C7179828-905F-461D-9CA7-1050C585812C}" srcOrd="1" destOrd="0" presId="urn:microsoft.com/office/officeart/2018/5/layout/IconCircleLabelList"/>
    <dgm:cxn modelId="{116C6680-D31A-4303-BB32-67D0E7EE8A3A}" type="presParOf" srcId="{4F314447-D8C7-4CAF-828C-CD3E5796D1AA}" destId="{0C914577-6B18-4BFB-9E6F-CF8CE24B00C1}" srcOrd="2" destOrd="0" presId="urn:microsoft.com/office/officeart/2018/5/layout/IconCircleLabelList"/>
    <dgm:cxn modelId="{AC9760E0-2D8D-40D0-BEB3-946BEE025F63}" type="presParOf" srcId="{4F314447-D8C7-4CAF-828C-CD3E5796D1AA}" destId="{5C172108-E18C-4E06-AA89-A30ED5B205ED}" srcOrd="3" destOrd="0" presId="urn:microsoft.com/office/officeart/2018/5/layout/IconCircleLabelList"/>
    <dgm:cxn modelId="{B266D5DD-CC6E-4DEE-B2E8-9E3E3CE6C997}" type="presParOf" srcId="{D1C3999F-6032-49FC-80AA-E55E460D7042}" destId="{E730F51D-CE0B-49F0-BECE-C7410F27F754}" srcOrd="1" destOrd="0" presId="urn:microsoft.com/office/officeart/2018/5/layout/IconCircleLabelList"/>
    <dgm:cxn modelId="{A52294C5-FDC9-47C6-AA68-F78EC76E858E}" type="presParOf" srcId="{D1C3999F-6032-49FC-80AA-E55E460D7042}" destId="{A89516FB-643D-4AE9-8885-A8C03AA306C4}" srcOrd="2" destOrd="0" presId="urn:microsoft.com/office/officeart/2018/5/layout/IconCircleLabelList"/>
    <dgm:cxn modelId="{B89098AD-3EF4-452A-A80E-C4771623B0E5}" type="presParOf" srcId="{A89516FB-643D-4AE9-8885-A8C03AA306C4}" destId="{2419FE1E-8796-4FBC-BEA0-28C623D3E7E2}" srcOrd="0" destOrd="0" presId="urn:microsoft.com/office/officeart/2018/5/layout/IconCircleLabelList"/>
    <dgm:cxn modelId="{84D43E71-BA02-41A6-B50D-4382D1EFCAB5}" type="presParOf" srcId="{A89516FB-643D-4AE9-8885-A8C03AA306C4}" destId="{C9AF7BB1-E740-4B7D-8167-0E5D83133FF3}" srcOrd="1" destOrd="0" presId="urn:microsoft.com/office/officeart/2018/5/layout/IconCircleLabelList"/>
    <dgm:cxn modelId="{FA92A2BA-ADC9-4512-AA7C-C3DCC453BC53}" type="presParOf" srcId="{A89516FB-643D-4AE9-8885-A8C03AA306C4}" destId="{DED80982-962B-447B-A871-CDFFF767C94E}" srcOrd="2" destOrd="0" presId="urn:microsoft.com/office/officeart/2018/5/layout/IconCircleLabelList"/>
    <dgm:cxn modelId="{14DE904E-EEFA-4005-AB80-601963F5A6AE}" type="presParOf" srcId="{A89516FB-643D-4AE9-8885-A8C03AA306C4}" destId="{7690974A-F8DD-4A58-8D3B-9D98A64EF53A}" srcOrd="3" destOrd="0" presId="urn:microsoft.com/office/officeart/2018/5/layout/IconCircleLabelList"/>
    <dgm:cxn modelId="{30C69DB1-C8A1-4FFC-BBDF-69EE0F16C6AE}" type="presParOf" srcId="{D1C3999F-6032-49FC-80AA-E55E460D7042}" destId="{8A11E0AD-320F-45A2-8B29-0612BC93341E}" srcOrd="3" destOrd="0" presId="urn:microsoft.com/office/officeart/2018/5/layout/IconCircleLabelList"/>
    <dgm:cxn modelId="{92EA6496-F4EA-4653-A60B-CB8D776DA006}" type="presParOf" srcId="{D1C3999F-6032-49FC-80AA-E55E460D7042}" destId="{20BAC95D-7C6B-4A09-95A7-021B52029C7B}" srcOrd="4" destOrd="0" presId="urn:microsoft.com/office/officeart/2018/5/layout/IconCircleLabelList"/>
    <dgm:cxn modelId="{78EE1EDC-AF98-4922-9901-3566BC9351A4}" type="presParOf" srcId="{20BAC95D-7C6B-4A09-95A7-021B52029C7B}" destId="{3B8D19D5-8C65-4128-B2C1-8E81B32E46F1}" srcOrd="0" destOrd="0" presId="urn:microsoft.com/office/officeart/2018/5/layout/IconCircleLabelList"/>
    <dgm:cxn modelId="{D5BC11EB-0B2E-4DE7-A16A-5ED828F43298}" type="presParOf" srcId="{20BAC95D-7C6B-4A09-95A7-021B52029C7B}" destId="{3AC32A98-EAFB-4F29-8637-4256CE822137}" srcOrd="1" destOrd="0" presId="urn:microsoft.com/office/officeart/2018/5/layout/IconCircleLabelList"/>
    <dgm:cxn modelId="{A5A975A4-5862-4787-A771-CECE52F33273}" type="presParOf" srcId="{20BAC95D-7C6B-4A09-95A7-021B52029C7B}" destId="{7AC77CC2-358B-463E-80D2-297BA0FF3396}" srcOrd="2" destOrd="0" presId="urn:microsoft.com/office/officeart/2018/5/layout/IconCircleLabelList"/>
    <dgm:cxn modelId="{57786822-9584-4FBB-A3C6-1BE2E4536BDB}" type="presParOf" srcId="{20BAC95D-7C6B-4A09-95A7-021B52029C7B}" destId="{A80E27BB-A669-439E-ABDA-EE12383FF9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BC124E-EB8D-4E0E-8E81-1EEFF7FD7859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D5FF8-DFF1-4854-A8B3-D773ED75F1FB}">
      <dgm:prSet/>
      <dgm:spPr/>
      <dgm:t>
        <a:bodyPr/>
        <a:lstStyle/>
        <a:p>
          <a:r>
            <a:rPr lang="en-BE" dirty="0"/>
            <a:t>Eli Lilly</a:t>
          </a:r>
          <a:endParaRPr lang="en-US" dirty="0"/>
        </a:p>
      </dgm:t>
    </dgm:pt>
    <dgm:pt modelId="{9816A735-282F-476B-B8C2-EA8AC599F9EA}" type="parTrans" cxnId="{C9C8609D-856F-4606-9D83-AF5AC1265931}">
      <dgm:prSet/>
      <dgm:spPr/>
      <dgm:t>
        <a:bodyPr/>
        <a:lstStyle/>
        <a:p>
          <a:endParaRPr lang="en-US"/>
        </a:p>
      </dgm:t>
    </dgm:pt>
    <dgm:pt modelId="{C117D179-F78C-4BB0-8DCA-618B14813C5A}" type="sibTrans" cxnId="{C9C8609D-856F-4606-9D83-AF5AC1265931}">
      <dgm:prSet/>
      <dgm:spPr/>
      <dgm:t>
        <a:bodyPr/>
        <a:lstStyle/>
        <a:p>
          <a:endParaRPr lang="en-US"/>
        </a:p>
      </dgm:t>
    </dgm:pt>
    <dgm:pt modelId="{28C4B560-D1F1-4341-9B4E-699ECAFCEB2B}">
      <dgm:prSet/>
      <dgm:spPr/>
      <dgm:t>
        <a:bodyPr/>
        <a:lstStyle/>
        <a:p>
          <a:r>
            <a:rPr lang="en-BE" b="1" dirty="0">
              <a:solidFill>
                <a:srgbClr val="C00000"/>
              </a:solidFill>
            </a:rPr>
            <a:t>Will Lanadu (my co-presenter)*</a:t>
          </a:r>
          <a:endParaRPr lang="en-US" b="1" dirty="0">
            <a:solidFill>
              <a:srgbClr val="C00000"/>
            </a:solidFill>
          </a:endParaRPr>
        </a:p>
      </dgm:t>
    </dgm:pt>
    <dgm:pt modelId="{93EB631E-9B55-4C03-BCBA-B22A8BCB5462}" type="parTrans" cxnId="{A1F255A1-83BE-4758-83A4-85A0546EF9B5}">
      <dgm:prSet/>
      <dgm:spPr/>
      <dgm:t>
        <a:bodyPr/>
        <a:lstStyle/>
        <a:p>
          <a:endParaRPr lang="en-US"/>
        </a:p>
      </dgm:t>
    </dgm:pt>
    <dgm:pt modelId="{EEFCF778-B080-4DE8-9096-CED2382653F7}" type="sibTrans" cxnId="{A1F255A1-83BE-4758-83A4-85A0546EF9B5}">
      <dgm:prSet/>
      <dgm:spPr/>
      <dgm:t>
        <a:bodyPr/>
        <a:lstStyle/>
        <a:p>
          <a:endParaRPr lang="en-US"/>
        </a:p>
      </dgm:t>
    </dgm:pt>
    <dgm:pt modelId="{7DB1B318-E1FA-47BE-9CB6-E442C94390E1}">
      <dgm:prSet/>
      <dgm:spPr/>
      <dgm:t>
        <a:bodyPr/>
        <a:lstStyle/>
        <a:p>
          <a:r>
            <a:rPr lang="en-BE" dirty="0"/>
            <a:t>Yushi Liu*</a:t>
          </a:r>
          <a:endParaRPr lang="en-US" dirty="0"/>
        </a:p>
      </dgm:t>
    </dgm:pt>
    <dgm:pt modelId="{B055F8A3-2AAF-45AA-B1AD-54BFDBA6C731}" type="parTrans" cxnId="{D510EDB9-8E46-4E12-9DF7-535779B3FE15}">
      <dgm:prSet/>
      <dgm:spPr/>
      <dgm:t>
        <a:bodyPr/>
        <a:lstStyle/>
        <a:p>
          <a:endParaRPr lang="en-US"/>
        </a:p>
      </dgm:t>
    </dgm:pt>
    <dgm:pt modelId="{D8B10CF2-570D-4224-9FAC-F8E92CC1ED7F}" type="sibTrans" cxnId="{D510EDB9-8E46-4E12-9DF7-535779B3FE15}">
      <dgm:prSet/>
      <dgm:spPr/>
      <dgm:t>
        <a:bodyPr/>
        <a:lstStyle/>
        <a:p>
          <a:endParaRPr lang="en-US"/>
        </a:p>
      </dgm:t>
    </dgm:pt>
    <dgm:pt modelId="{08C61B14-3A21-47E6-8631-00856FD59CFB}">
      <dgm:prSet/>
      <dgm:spPr/>
      <dgm:t>
        <a:bodyPr/>
        <a:lstStyle/>
        <a:p>
          <a:r>
            <a:rPr lang="en-BE"/>
            <a:t>Bristol Myers Squibb</a:t>
          </a:r>
          <a:endParaRPr lang="en-US"/>
        </a:p>
      </dgm:t>
    </dgm:pt>
    <dgm:pt modelId="{80661C8C-113B-4E66-BDB5-0E3E2A0B0C1E}" type="parTrans" cxnId="{E126EE50-D0DA-4038-8616-77C4E4C5CCA6}">
      <dgm:prSet/>
      <dgm:spPr/>
      <dgm:t>
        <a:bodyPr/>
        <a:lstStyle/>
        <a:p>
          <a:endParaRPr lang="en-US"/>
        </a:p>
      </dgm:t>
    </dgm:pt>
    <dgm:pt modelId="{EB0899BC-8201-431B-B663-741D41C6D0B8}" type="sibTrans" cxnId="{E126EE50-D0DA-4038-8616-77C4E4C5CCA6}">
      <dgm:prSet/>
      <dgm:spPr/>
      <dgm:t>
        <a:bodyPr/>
        <a:lstStyle/>
        <a:p>
          <a:endParaRPr lang="en-US"/>
        </a:p>
      </dgm:t>
    </dgm:pt>
    <dgm:pt modelId="{D24211B2-FC87-4525-A25F-7EEEBD3EDEF9}">
      <dgm:prSet/>
      <dgm:spPr/>
      <dgm:t>
        <a:bodyPr/>
        <a:lstStyle/>
        <a:p>
          <a:r>
            <a:rPr lang="en-BE" dirty="0"/>
            <a:t>Thomas Bradstreet*</a:t>
          </a:r>
          <a:endParaRPr lang="en-US" dirty="0"/>
        </a:p>
      </dgm:t>
    </dgm:pt>
    <dgm:pt modelId="{012C165B-5660-4C0F-A00E-851A5F85210E}" type="parTrans" cxnId="{3F969BFD-9DE0-4A11-872E-3A96F3F95078}">
      <dgm:prSet/>
      <dgm:spPr/>
      <dgm:t>
        <a:bodyPr/>
        <a:lstStyle/>
        <a:p>
          <a:endParaRPr lang="en-US"/>
        </a:p>
      </dgm:t>
    </dgm:pt>
    <dgm:pt modelId="{A36754F6-B167-4D98-AE6C-04B48EC4D147}" type="sibTrans" cxnId="{3F969BFD-9DE0-4A11-872E-3A96F3F95078}">
      <dgm:prSet/>
      <dgm:spPr/>
      <dgm:t>
        <a:bodyPr/>
        <a:lstStyle/>
        <a:p>
          <a:endParaRPr lang="en-US"/>
        </a:p>
      </dgm:t>
    </dgm:pt>
    <dgm:pt modelId="{B6902D0F-378A-40CC-9739-62B50D0A6131}">
      <dgm:prSet/>
      <dgm:spPr/>
      <dgm:t>
        <a:bodyPr/>
        <a:lstStyle/>
        <a:p>
          <a:r>
            <a:rPr lang="en-BE"/>
            <a:t>Pharmalex</a:t>
          </a:r>
          <a:endParaRPr lang="en-US"/>
        </a:p>
      </dgm:t>
    </dgm:pt>
    <dgm:pt modelId="{1565D8B6-A605-40D9-B223-2DF62EC17DEB}" type="parTrans" cxnId="{0E71D314-CC44-4FE5-8377-8282B7114E52}">
      <dgm:prSet/>
      <dgm:spPr/>
      <dgm:t>
        <a:bodyPr/>
        <a:lstStyle/>
        <a:p>
          <a:endParaRPr lang="en-US"/>
        </a:p>
      </dgm:t>
    </dgm:pt>
    <dgm:pt modelId="{4910CD10-590F-43D5-9AE6-6F04B4DFE88A}" type="sibTrans" cxnId="{0E71D314-CC44-4FE5-8377-8282B7114E52}">
      <dgm:prSet/>
      <dgm:spPr/>
      <dgm:t>
        <a:bodyPr/>
        <a:lstStyle/>
        <a:p>
          <a:endParaRPr lang="en-US"/>
        </a:p>
      </dgm:t>
    </dgm:pt>
    <dgm:pt modelId="{FAFB5125-3332-4F7E-8A99-8C54E385964E}">
      <dgm:prSet/>
      <dgm:spPr/>
      <dgm:t>
        <a:bodyPr/>
        <a:lstStyle/>
        <a:p>
          <a:r>
            <a:rPr lang="en-BE"/>
            <a:t>Pierre Lebrun </a:t>
          </a:r>
          <a:endParaRPr lang="en-US"/>
        </a:p>
      </dgm:t>
    </dgm:pt>
    <dgm:pt modelId="{842F66A9-E238-4C24-B3DC-C1954941EDFB}" type="parTrans" cxnId="{E52B3E7F-D474-4A1F-8ECD-816245EF3A94}">
      <dgm:prSet/>
      <dgm:spPr/>
      <dgm:t>
        <a:bodyPr/>
        <a:lstStyle/>
        <a:p>
          <a:endParaRPr lang="en-US"/>
        </a:p>
      </dgm:t>
    </dgm:pt>
    <dgm:pt modelId="{B88F2421-BCA8-4D3A-AB07-C9C749EF5DC3}" type="sibTrans" cxnId="{E52B3E7F-D474-4A1F-8ECD-816245EF3A94}">
      <dgm:prSet/>
      <dgm:spPr/>
      <dgm:t>
        <a:bodyPr/>
        <a:lstStyle/>
        <a:p>
          <a:endParaRPr lang="en-US"/>
        </a:p>
      </dgm:t>
    </dgm:pt>
    <dgm:pt modelId="{FDA10BEA-1145-45DB-A59C-10E307D3FB14}">
      <dgm:prSet/>
      <dgm:spPr/>
      <dgm:t>
        <a:bodyPr/>
        <a:lstStyle/>
        <a:p>
          <a:r>
            <a:rPr lang="en-BE"/>
            <a:t>Daniz Akinc</a:t>
          </a:r>
          <a:endParaRPr lang="en-US"/>
        </a:p>
      </dgm:t>
    </dgm:pt>
    <dgm:pt modelId="{158F2F4E-F29F-4CCE-B837-96FC526B5637}" type="parTrans" cxnId="{3A6BD640-CA53-43E7-ADBB-B001FFC5230C}">
      <dgm:prSet/>
      <dgm:spPr/>
      <dgm:t>
        <a:bodyPr/>
        <a:lstStyle/>
        <a:p>
          <a:endParaRPr lang="en-US"/>
        </a:p>
      </dgm:t>
    </dgm:pt>
    <dgm:pt modelId="{7A07C8FE-4F3A-4F6C-83B6-233D06FED9A9}" type="sibTrans" cxnId="{3A6BD640-CA53-43E7-ADBB-B001FFC5230C}">
      <dgm:prSet/>
      <dgm:spPr/>
      <dgm:t>
        <a:bodyPr/>
        <a:lstStyle/>
        <a:p>
          <a:endParaRPr lang="en-US"/>
        </a:p>
      </dgm:t>
    </dgm:pt>
    <dgm:pt modelId="{33EAF96A-6B27-4068-9529-3EAE3761D221}">
      <dgm:prSet/>
      <dgm:spPr/>
      <dgm:t>
        <a:bodyPr/>
        <a:lstStyle/>
        <a:p>
          <a:r>
            <a:rPr lang="en-BE"/>
            <a:t>Janseen R&amp;D – SDS-TMEDS</a:t>
          </a:r>
          <a:endParaRPr lang="en-US"/>
        </a:p>
      </dgm:t>
    </dgm:pt>
    <dgm:pt modelId="{1B64E69E-4AF8-4A5E-B1EC-C18A6600C83E}" type="parTrans" cxnId="{84D8789D-4EDB-4EC4-BD8D-59E70DA64F31}">
      <dgm:prSet/>
      <dgm:spPr/>
      <dgm:t>
        <a:bodyPr/>
        <a:lstStyle/>
        <a:p>
          <a:endParaRPr lang="en-US"/>
        </a:p>
      </dgm:t>
    </dgm:pt>
    <dgm:pt modelId="{1AAE5738-C13D-44CE-A9A5-90F6E185490F}" type="sibTrans" cxnId="{84D8789D-4EDB-4EC4-BD8D-59E70DA64F31}">
      <dgm:prSet/>
      <dgm:spPr/>
      <dgm:t>
        <a:bodyPr/>
        <a:lstStyle/>
        <a:p>
          <a:endParaRPr lang="en-US"/>
        </a:p>
      </dgm:t>
    </dgm:pt>
    <dgm:pt modelId="{ECA0D422-20E3-472B-BBAE-BB784DFAF2E9}">
      <dgm:prSet/>
      <dgm:spPr/>
      <dgm:t>
        <a:bodyPr/>
        <a:lstStyle/>
        <a:p>
          <a:r>
            <a:rPr lang="en-BE"/>
            <a:t>Helena Geys</a:t>
          </a:r>
          <a:endParaRPr lang="en-US"/>
        </a:p>
      </dgm:t>
    </dgm:pt>
    <dgm:pt modelId="{C34C1390-4234-4953-8B54-F704816B418F}" type="parTrans" cxnId="{EC995D9F-987B-41E5-A27C-98C8F26F79A7}">
      <dgm:prSet/>
      <dgm:spPr/>
      <dgm:t>
        <a:bodyPr/>
        <a:lstStyle/>
        <a:p>
          <a:endParaRPr lang="en-US"/>
        </a:p>
      </dgm:t>
    </dgm:pt>
    <dgm:pt modelId="{E61BEE41-C7ED-4421-984C-B1704F5ED35E}" type="sibTrans" cxnId="{EC995D9F-987B-41E5-A27C-98C8F26F79A7}">
      <dgm:prSet/>
      <dgm:spPr/>
      <dgm:t>
        <a:bodyPr/>
        <a:lstStyle/>
        <a:p>
          <a:endParaRPr lang="en-US"/>
        </a:p>
      </dgm:t>
    </dgm:pt>
    <dgm:pt modelId="{1F272825-0FAD-4DA5-B6EB-588C348F7728}">
      <dgm:prSet/>
      <dgm:spPr/>
      <dgm:t>
        <a:bodyPr/>
        <a:lstStyle/>
        <a:p>
          <a:r>
            <a:rPr lang="en-BE" dirty="0"/>
            <a:t>Jan Serroyen</a:t>
          </a:r>
          <a:endParaRPr lang="en-US" dirty="0"/>
        </a:p>
      </dgm:t>
    </dgm:pt>
    <dgm:pt modelId="{069EC3C4-6F9E-481B-AFF4-371774E87CD8}" type="parTrans" cxnId="{082CBCF8-9257-4970-B9D1-589637C4C7D0}">
      <dgm:prSet/>
      <dgm:spPr/>
      <dgm:t>
        <a:bodyPr/>
        <a:lstStyle/>
        <a:p>
          <a:endParaRPr lang="en-US"/>
        </a:p>
      </dgm:t>
    </dgm:pt>
    <dgm:pt modelId="{FDC9F1BB-7269-4CFC-8674-73589DA39908}" type="sibTrans" cxnId="{082CBCF8-9257-4970-B9D1-589637C4C7D0}">
      <dgm:prSet/>
      <dgm:spPr/>
      <dgm:t>
        <a:bodyPr/>
        <a:lstStyle/>
        <a:p>
          <a:endParaRPr lang="en-US"/>
        </a:p>
      </dgm:t>
    </dgm:pt>
    <dgm:pt modelId="{0339FAE3-92BA-D741-9BE5-5765F5B78F79}">
      <dgm:prSet/>
      <dgm:spPr/>
      <dgm:t>
        <a:bodyPr/>
        <a:lstStyle/>
        <a:p>
          <a:r>
            <a:rPr lang="en-US" dirty="0"/>
            <a:t>Jeroen </a:t>
          </a:r>
          <a:r>
            <a:rPr lang="en-US" dirty="0" err="1"/>
            <a:t>Tolboom</a:t>
          </a:r>
          <a:endParaRPr lang="en-US" dirty="0"/>
        </a:p>
      </dgm:t>
    </dgm:pt>
    <dgm:pt modelId="{732C94C5-19D2-8747-A243-B8834E3429AD}" type="parTrans" cxnId="{C1F015FB-B255-2041-917A-196186ECA2B0}">
      <dgm:prSet/>
      <dgm:spPr/>
      <dgm:t>
        <a:bodyPr/>
        <a:lstStyle/>
        <a:p>
          <a:endParaRPr lang="en-GB"/>
        </a:p>
      </dgm:t>
    </dgm:pt>
    <dgm:pt modelId="{B7F1AEB9-7F8B-EC49-A248-324D7271B424}" type="sibTrans" cxnId="{C1F015FB-B255-2041-917A-196186ECA2B0}">
      <dgm:prSet/>
      <dgm:spPr/>
      <dgm:t>
        <a:bodyPr/>
        <a:lstStyle/>
        <a:p>
          <a:endParaRPr lang="en-GB"/>
        </a:p>
      </dgm:t>
    </dgm:pt>
    <dgm:pt modelId="{AD96DE7F-87DB-AA49-9E7C-02C2E0874BED}" type="pres">
      <dgm:prSet presAssocID="{79BC124E-EB8D-4E0E-8E81-1EEFF7FD7859}" presName="linear" presStyleCnt="0">
        <dgm:presLayoutVars>
          <dgm:dir/>
          <dgm:animLvl val="lvl"/>
          <dgm:resizeHandles val="exact"/>
        </dgm:presLayoutVars>
      </dgm:prSet>
      <dgm:spPr/>
    </dgm:pt>
    <dgm:pt modelId="{56EC9317-BE44-154B-BD09-C4EFB4E3A302}" type="pres">
      <dgm:prSet presAssocID="{79DD5FF8-DFF1-4854-A8B3-D773ED75F1FB}" presName="parentLin" presStyleCnt="0"/>
      <dgm:spPr/>
    </dgm:pt>
    <dgm:pt modelId="{15AEF108-7668-5443-A69D-D71D43139CF5}" type="pres">
      <dgm:prSet presAssocID="{79DD5FF8-DFF1-4854-A8B3-D773ED75F1FB}" presName="parentLeftMargin" presStyleLbl="node1" presStyleIdx="0" presStyleCnt="4"/>
      <dgm:spPr/>
    </dgm:pt>
    <dgm:pt modelId="{00CE4CA6-1EE9-6443-A236-D45D4262EDF8}" type="pres">
      <dgm:prSet presAssocID="{79DD5FF8-DFF1-4854-A8B3-D773ED75F1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F6076F-6E05-F240-AECD-0166A3A5AB66}" type="pres">
      <dgm:prSet presAssocID="{79DD5FF8-DFF1-4854-A8B3-D773ED75F1FB}" presName="negativeSpace" presStyleCnt="0"/>
      <dgm:spPr/>
    </dgm:pt>
    <dgm:pt modelId="{5C22C2A8-5661-3043-8832-3F05AE0D9C71}" type="pres">
      <dgm:prSet presAssocID="{79DD5FF8-DFF1-4854-A8B3-D773ED75F1FB}" presName="childText" presStyleLbl="conFgAcc1" presStyleIdx="0" presStyleCnt="4">
        <dgm:presLayoutVars>
          <dgm:bulletEnabled val="1"/>
        </dgm:presLayoutVars>
      </dgm:prSet>
      <dgm:spPr/>
    </dgm:pt>
    <dgm:pt modelId="{10D42D4D-A5D8-9A44-95D9-8F14595311BE}" type="pres">
      <dgm:prSet presAssocID="{C117D179-F78C-4BB0-8DCA-618B14813C5A}" presName="spaceBetweenRectangles" presStyleCnt="0"/>
      <dgm:spPr/>
    </dgm:pt>
    <dgm:pt modelId="{83383EB2-B4A0-AF4E-A7C1-66C78310B8FF}" type="pres">
      <dgm:prSet presAssocID="{08C61B14-3A21-47E6-8631-00856FD59CFB}" presName="parentLin" presStyleCnt="0"/>
      <dgm:spPr/>
    </dgm:pt>
    <dgm:pt modelId="{D0D1DA3D-A2DD-CB4F-9F89-CD7C534A6243}" type="pres">
      <dgm:prSet presAssocID="{08C61B14-3A21-47E6-8631-00856FD59CFB}" presName="parentLeftMargin" presStyleLbl="node1" presStyleIdx="0" presStyleCnt="4"/>
      <dgm:spPr/>
    </dgm:pt>
    <dgm:pt modelId="{37F624DA-10DE-2D40-91D4-4F77A6C47A05}" type="pres">
      <dgm:prSet presAssocID="{08C61B14-3A21-47E6-8631-00856FD59C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88702A-B642-0A49-8D89-19DD5E215C34}" type="pres">
      <dgm:prSet presAssocID="{08C61B14-3A21-47E6-8631-00856FD59CFB}" presName="negativeSpace" presStyleCnt="0"/>
      <dgm:spPr/>
    </dgm:pt>
    <dgm:pt modelId="{78236BF9-C90A-F64C-8F73-0B4462AB0E67}" type="pres">
      <dgm:prSet presAssocID="{08C61B14-3A21-47E6-8631-00856FD59CFB}" presName="childText" presStyleLbl="conFgAcc1" presStyleIdx="1" presStyleCnt="4">
        <dgm:presLayoutVars>
          <dgm:bulletEnabled val="1"/>
        </dgm:presLayoutVars>
      </dgm:prSet>
      <dgm:spPr/>
    </dgm:pt>
    <dgm:pt modelId="{B58B801F-D333-5E47-9809-2B977BE82877}" type="pres">
      <dgm:prSet presAssocID="{EB0899BC-8201-431B-B663-741D41C6D0B8}" presName="spaceBetweenRectangles" presStyleCnt="0"/>
      <dgm:spPr/>
    </dgm:pt>
    <dgm:pt modelId="{72FC51EB-B2A0-3E4C-BC9F-F36F5BD8B463}" type="pres">
      <dgm:prSet presAssocID="{B6902D0F-378A-40CC-9739-62B50D0A6131}" presName="parentLin" presStyleCnt="0"/>
      <dgm:spPr/>
    </dgm:pt>
    <dgm:pt modelId="{5F9DE3C2-C670-3D45-890D-6C2E178DABA3}" type="pres">
      <dgm:prSet presAssocID="{B6902D0F-378A-40CC-9739-62B50D0A6131}" presName="parentLeftMargin" presStyleLbl="node1" presStyleIdx="1" presStyleCnt="4"/>
      <dgm:spPr/>
    </dgm:pt>
    <dgm:pt modelId="{C3C1C3E8-C25C-0543-97AE-12FD2C799B2E}" type="pres">
      <dgm:prSet presAssocID="{B6902D0F-378A-40CC-9739-62B50D0A61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CFADA3F-E5F6-B64D-B184-68028589FA6A}" type="pres">
      <dgm:prSet presAssocID="{B6902D0F-378A-40CC-9739-62B50D0A6131}" presName="negativeSpace" presStyleCnt="0"/>
      <dgm:spPr/>
    </dgm:pt>
    <dgm:pt modelId="{3ECD2513-C3B5-9547-8D60-7AE7E62627C6}" type="pres">
      <dgm:prSet presAssocID="{B6902D0F-378A-40CC-9739-62B50D0A6131}" presName="childText" presStyleLbl="conFgAcc1" presStyleIdx="2" presStyleCnt="4">
        <dgm:presLayoutVars>
          <dgm:bulletEnabled val="1"/>
        </dgm:presLayoutVars>
      </dgm:prSet>
      <dgm:spPr/>
    </dgm:pt>
    <dgm:pt modelId="{115FD069-B218-114F-A72A-8ACD4A0E1C6E}" type="pres">
      <dgm:prSet presAssocID="{4910CD10-590F-43D5-9AE6-6F04B4DFE88A}" presName="spaceBetweenRectangles" presStyleCnt="0"/>
      <dgm:spPr/>
    </dgm:pt>
    <dgm:pt modelId="{F9FF3A13-2995-1C4E-A7A3-9D863F516C04}" type="pres">
      <dgm:prSet presAssocID="{33EAF96A-6B27-4068-9529-3EAE3761D221}" presName="parentLin" presStyleCnt="0"/>
      <dgm:spPr/>
    </dgm:pt>
    <dgm:pt modelId="{5033AE85-89AD-6F4D-8133-BBB7FF188C53}" type="pres">
      <dgm:prSet presAssocID="{33EAF96A-6B27-4068-9529-3EAE3761D221}" presName="parentLeftMargin" presStyleLbl="node1" presStyleIdx="2" presStyleCnt="4"/>
      <dgm:spPr/>
    </dgm:pt>
    <dgm:pt modelId="{8C4EB13A-D2F4-7345-BADC-184396FF1FB2}" type="pres">
      <dgm:prSet presAssocID="{33EAF96A-6B27-4068-9529-3EAE3761D2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9A0996-3FDD-DD47-8A49-19F7548D36CF}" type="pres">
      <dgm:prSet presAssocID="{33EAF96A-6B27-4068-9529-3EAE3761D221}" presName="negativeSpace" presStyleCnt="0"/>
      <dgm:spPr/>
    </dgm:pt>
    <dgm:pt modelId="{2C2371EF-1C52-704E-A0CC-E4A87E64BD48}" type="pres">
      <dgm:prSet presAssocID="{33EAF96A-6B27-4068-9529-3EAE3761D22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F732D00-D322-9E4A-9E99-69B3AD1FD1C0}" type="presOf" srcId="{08C61B14-3A21-47E6-8631-00856FD59CFB}" destId="{D0D1DA3D-A2DD-CB4F-9F89-CD7C534A6243}" srcOrd="0" destOrd="0" presId="urn:microsoft.com/office/officeart/2005/8/layout/list1"/>
    <dgm:cxn modelId="{0E71D314-CC44-4FE5-8377-8282B7114E52}" srcId="{79BC124E-EB8D-4E0E-8E81-1EEFF7FD7859}" destId="{B6902D0F-378A-40CC-9739-62B50D0A6131}" srcOrd="2" destOrd="0" parTransId="{1565D8B6-A605-40D9-B223-2DF62EC17DEB}" sibTransId="{4910CD10-590F-43D5-9AE6-6F04B4DFE88A}"/>
    <dgm:cxn modelId="{A23C9C1A-8C10-D949-94E2-1A4F5638252B}" type="presOf" srcId="{0339FAE3-92BA-D741-9BE5-5765F5B78F79}" destId="{2C2371EF-1C52-704E-A0CC-E4A87E64BD48}" srcOrd="0" destOrd="2" presId="urn:microsoft.com/office/officeart/2005/8/layout/list1"/>
    <dgm:cxn modelId="{1105962A-D3C5-4448-A432-65E30E2CF32B}" type="presOf" srcId="{B6902D0F-378A-40CC-9739-62B50D0A6131}" destId="{C3C1C3E8-C25C-0543-97AE-12FD2C799B2E}" srcOrd="1" destOrd="0" presId="urn:microsoft.com/office/officeart/2005/8/layout/list1"/>
    <dgm:cxn modelId="{3A6BD640-CA53-43E7-ADBB-B001FFC5230C}" srcId="{B6902D0F-378A-40CC-9739-62B50D0A6131}" destId="{FDA10BEA-1145-45DB-A59C-10E307D3FB14}" srcOrd="1" destOrd="0" parTransId="{158F2F4E-F29F-4CCE-B837-96FC526B5637}" sibTransId="{7A07C8FE-4F3A-4F6C-83B6-233D06FED9A9}"/>
    <dgm:cxn modelId="{3B41134F-99CF-A440-AFF5-2DDC93D23E8A}" type="presOf" srcId="{79DD5FF8-DFF1-4854-A8B3-D773ED75F1FB}" destId="{15AEF108-7668-5443-A69D-D71D43139CF5}" srcOrd="0" destOrd="0" presId="urn:microsoft.com/office/officeart/2005/8/layout/list1"/>
    <dgm:cxn modelId="{E126EE50-D0DA-4038-8616-77C4E4C5CCA6}" srcId="{79BC124E-EB8D-4E0E-8E81-1EEFF7FD7859}" destId="{08C61B14-3A21-47E6-8631-00856FD59CFB}" srcOrd="1" destOrd="0" parTransId="{80661C8C-113B-4E66-BDB5-0E3E2A0B0C1E}" sibTransId="{EB0899BC-8201-431B-B663-741D41C6D0B8}"/>
    <dgm:cxn modelId="{8F5D6954-C8F2-DB44-93A3-1F667AFB0FA0}" type="presOf" srcId="{FAFB5125-3332-4F7E-8A99-8C54E385964E}" destId="{3ECD2513-C3B5-9547-8D60-7AE7E62627C6}" srcOrd="0" destOrd="0" presId="urn:microsoft.com/office/officeart/2005/8/layout/list1"/>
    <dgm:cxn modelId="{DE47145B-7C27-8C46-84B9-DEF9D37A7ADF}" type="presOf" srcId="{FDA10BEA-1145-45DB-A59C-10E307D3FB14}" destId="{3ECD2513-C3B5-9547-8D60-7AE7E62627C6}" srcOrd="0" destOrd="1" presId="urn:microsoft.com/office/officeart/2005/8/layout/list1"/>
    <dgm:cxn modelId="{B138FA61-3932-9243-B2C1-628963BDD9F6}" type="presOf" srcId="{7DB1B318-E1FA-47BE-9CB6-E442C94390E1}" destId="{5C22C2A8-5661-3043-8832-3F05AE0D9C71}" srcOrd="0" destOrd="1" presId="urn:microsoft.com/office/officeart/2005/8/layout/list1"/>
    <dgm:cxn modelId="{F80DDF76-82E2-6144-95C1-BCA307BC2705}" type="presOf" srcId="{33EAF96A-6B27-4068-9529-3EAE3761D221}" destId="{8C4EB13A-D2F4-7345-BADC-184396FF1FB2}" srcOrd="1" destOrd="0" presId="urn:microsoft.com/office/officeart/2005/8/layout/list1"/>
    <dgm:cxn modelId="{E52B3E7F-D474-4A1F-8ECD-816245EF3A94}" srcId="{B6902D0F-378A-40CC-9739-62B50D0A6131}" destId="{FAFB5125-3332-4F7E-8A99-8C54E385964E}" srcOrd="0" destOrd="0" parTransId="{842F66A9-E238-4C24-B3DC-C1954941EDFB}" sibTransId="{B88F2421-BCA8-4D3A-AB07-C9C749EF5DC3}"/>
    <dgm:cxn modelId="{1781288C-FF49-A748-84EC-8281C585E99C}" type="presOf" srcId="{08C61B14-3A21-47E6-8631-00856FD59CFB}" destId="{37F624DA-10DE-2D40-91D4-4F77A6C47A05}" srcOrd="1" destOrd="0" presId="urn:microsoft.com/office/officeart/2005/8/layout/list1"/>
    <dgm:cxn modelId="{F5AEFB98-8FEF-A941-930D-888FF17A1513}" type="presOf" srcId="{28C4B560-D1F1-4341-9B4E-699ECAFCEB2B}" destId="{5C22C2A8-5661-3043-8832-3F05AE0D9C71}" srcOrd="0" destOrd="0" presId="urn:microsoft.com/office/officeart/2005/8/layout/list1"/>
    <dgm:cxn modelId="{C9C8609D-856F-4606-9D83-AF5AC1265931}" srcId="{79BC124E-EB8D-4E0E-8E81-1EEFF7FD7859}" destId="{79DD5FF8-DFF1-4854-A8B3-D773ED75F1FB}" srcOrd="0" destOrd="0" parTransId="{9816A735-282F-476B-B8C2-EA8AC599F9EA}" sibTransId="{C117D179-F78C-4BB0-8DCA-618B14813C5A}"/>
    <dgm:cxn modelId="{84D8789D-4EDB-4EC4-BD8D-59E70DA64F31}" srcId="{79BC124E-EB8D-4E0E-8E81-1EEFF7FD7859}" destId="{33EAF96A-6B27-4068-9529-3EAE3761D221}" srcOrd="3" destOrd="0" parTransId="{1B64E69E-4AF8-4A5E-B1EC-C18A6600C83E}" sibTransId="{1AAE5738-C13D-44CE-A9A5-90F6E185490F}"/>
    <dgm:cxn modelId="{EC995D9F-987B-41E5-A27C-98C8F26F79A7}" srcId="{33EAF96A-6B27-4068-9529-3EAE3761D221}" destId="{ECA0D422-20E3-472B-BBAE-BB784DFAF2E9}" srcOrd="0" destOrd="0" parTransId="{C34C1390-4234-4953-8B54-F704816B418F}" sibTransId="{E61BEE41-C7ED-4421-984C-B1704F5ED35E}"/>
    <dgm:cxn modelId="{A1F255A1-83BE-4758-83A4-85A0546EF9B5}" srcId="{79DD5FF8-DFF1-4854-A8B3-D773ED75F1FB}" destId="{28C4B560-D1F1-4341-9B4E-699ECAFCEB2B}" srcOrd="0" destOrd="0" parTransId="{93EB631E-9B55-4C03-BCBA-B22A8BCB5462}" sibTransId="{EEFCF778-B080-4DE8-9096-CED2382653F7}"/>
    <dgm:cxn modelId="{D510EDB9-8E46-4E12-9DF7-535779B3FE15}" srcId="{79DD5FF8-DFF1-4854-A8B3-D773ED75F1FB}" destId="{7DB1B318-E1FA-47BE-9CB6-E442C94390E1}" srcOrd="1" destOrd="0" parTransId="{B055F8A3-2AAF-45AA-B1AD-54BFDBA6C731}" sibTransId="{D8B10CF2-570D-4224-9FAC-F8E92CC1ED7F}"/>
    <dgm:cxn modelId="{9AC920C3-CA82-AE42-B07D-079B605BB200}" type="presOf" srcId="{D24211B2-FC87-4525-A25F-7EEEBD3EDEF9}" destId="{78236BF9-C90A-F64C-8F73-0B4462AB0E67}" srcOrd="0" destOrd="0" presId="urn:microsoft.com/office/officeart/2005/8/layout/list1"/>
    <dgm:cxn modelId="{E5E3E1D3-18A9-974F-A9FB-D4E422AD986D}" type="presOf" srcId="{79BC124E-EB8D-4E0E-8E81-1EEFF7FD7859}" destId="{AD96DE7F-87DB-AA49-9E7C-02C2E0874BED}" srcOrd="0" destOrd="0" presId="urn:microsoft.com/office/officeart/2005/8/layout/list1"/>
    <dgm:cxn modelId="{504826D8-5776-FB41-A7B8-71C28141695E}" type="presOf" srcId="{ECA0D422-20E3-472B-BBAE-BB784DFAF2E9}" destId="{2C2371EF-1C52-704E-A0CC-E4A87E64BD48}" srcOrd="0" destOrd="0" presId="urn:microsoft.com/office/officeart/2005/8/layout/list1"/>
    <dgm:cxn modelId="{6020A8DA-C01E-C245-9EF9-FB5A408BD3B8}" type="presOf" srcId="{1F272825-0FAD-4DA5-B6EB-588C348F7728}" destId="{2C2371EF-1C52-704E-A0CC-E4A87E64BD48}" srcOrd="0" destOrd="1" presId="urn:microsoft.com/office/officeart/2005/8/layout/list1"/>
    <dgm:cxn modelId="{FBE5D9E1-7088-EC4D-A98C-4A4244C9B593}" type="presOf" srcId="{33EAF96A-6B27-4068-9529-3EAE3761D221}" destId="{5033AE85-89AD-6F4D-8133-BBB7FF188C53}" srcOrd="0" destOrd="0" presId="urn:microsoft.com/office/officeart/2005/8/layout/list1"/>
    <dgm:cxn modelId="{4B93A7E6-64C7-6549-A60A-DF2331374DBE}" type="presOf" srcId="{79DD5FF8-DFF1-4854-A8B3-D773ED75F1FB}" destId="{00CE4CA6-1EE9-6443-A236-D45D4262EDF8}" srcOrd="1" destOrd="0" presId="urn:microsoft.com/office/officeart/2005/8/layout/list1"/>
    <dgm:cxn modelId="{082CBCF8-9257-4970-B9D1-589637C4C7D0}" srcId="{33EAF96A-6B27-4068-9529-3EAE3761D221}" destId="{1F272825-0FAD-4DA5-B6EB-588C348F7728}" srcOrd="1" destOrd="0" parTransId="{069EC3C4-6F9E-481B-AFF4-371774E87CD8}" sibTransId="{FDC9F1BB-7269-4CFC-8674-73589DA39908}"/>
    <dgm:cxn modelId="{C1F015FB-B255-2041-917A-196186ECA2B0}" srcId="{33EAF96A-6B27-4068-9529-3EAE3761D221}" destId="{0339FAE3-92BA-D741-9BE5-5765F5B78F79}" srcOrd="2" destOrd="0" parTransId="{732C94C5-19D2-8747-A243-B8834E3429AD}" sibTransId="{B7F1AEB9-7F8B-EC49-A248-324D7271B424}"/>
    <dgm:cxn modelId="{13E92CFC-77E0-0940-B86D-C94BB23DC186}" type="presOf" srcId="{B6902D0F-378A-40CC-9739-62B50D0A6131}" destId="{5F9DE3C2-C670-3D45-890D-6C2E178DABA3}" srcOrd="0" destOrd="0" presId="urn:microsoft.com/office/officeart/2005/8/layout/list1"/>
    <dgm:cxn modelId="{3F969BFD-9DE0-4A11-872E-3A96F3F95078}" srcId="{08C61B14-3A21-47E6-8631-00856FD59CFB}" destId="{D24211B2-FC87-4525-A25F-7EEEBD3EDEF9}" srcOrd="0" destOrd="0" parTransId="{012C165B-5660-4C0F-A00E-851A5F85210E}" sibTransId="{A36754F6-B167-4D98-AE6C-04B48EC4D147}"/>
    <dgm:cxn modelId="{C7A8EA5D-5A53-5445-BF63-AA83228E0F01}" type="presParOf" srcId="{AD96DE7F-87DB-AA49-9E7C-02C2E0874BED}" destId="{56EC9317-BE44-154B-BD09-C4EFB4E3A302}" srcOrd="0" destOrd="0" presId="urn:microsoft.com/office/officeart/2005/8/layout/list1"/>
    <dgm:cxn modelId="{65541EFB-E808-1C48-882C-7933F3B18BF2}" type="presParOf" srcId="{56EC9317-BE44-154B-BD09-C4EFB4E3A302}" destId="{15AEF108-7668-5443-A69D-D71D43139CF5}" srcOrd="0" destOrd="0" presId="urn:microsoft.com/office/officeart/2005/8/layout/list1"/>
    <dgm:cxn modelId="{6C4FF75D-13AD-D54A-8BAF-8369248C24C8}" type="presParOf" srcId="{56EC9317-BE44-154B-BD09-C4EFB4E3A302}" destId="{00CE4CA6-1EE9-6443-A236-D45D4262EDF8}" srcOrd="1" destOrd="0" presId="urn:microsoft.com/office/officeart/2005/8/layout/list1"/>
    <dgm:cxn modelId="{FDAADE5D-7EE5-2944-9057-0E177A788A9F}" type="presParOf" srcId="{AD96DE7F-87DB-AA49-9E7C-02C2E0874BED}" destId="{84F6076F-6E05-F240-AECD-0166A3A5AB66}" srcOrd="1" destOrd="0" presId="urn:microsoft.com/office/officeart/2005/8/layout/list1"/>
    <dgm:cxn modelId="{89BBAF8B-15BD-2048-BCAD-0B85A6D8BFF2}" type="presParOf" srcId="{AD96DE7F-87DB-AA49-9E7C-02C2E0874BED}" destId="{5C22C2A8-5661-3043-8832-3F05AE0D9C71}" srcOrd="2" destOrd="0" presId="urn:microsoft.com/office/officeart/2005/8/layout/list1"/>
    <dgm:cxn modelId="{F7D1EEA2-D51B-6045-A488-0475A9F3CEE4}" type="presParOf" srcId="{AD96DE7F-87DB-AA49-9E7C-02C2E0874BED}" destId="{10D42D4D-A5D8-9A44-95D9-8F14595311BE}" srcOrd="3" destOrd="0" presId="urn:microsoft.com/office/officeart/2005/8/layout/list1"/>
    <dgm:cxn modelId="{7BC7EF28-4102-3841-B99A-3022B0E968C7}" type="presParOf" srcId="{AD96DE7F-87DB-AA49-9E7C-02C2E0874BED}" destId="{83383EB2-B4A0-AF4E-A7C1-66C78310B8FF}" srcOrd="4" destOrd="0" presId="urn:microsoft.com/office/officeart/2005/8/layout/list1"/>
    <dgm:cxn modelId="{800788B7-8CA7-EE4A-ACD5-F30699F26B69}" type="presParOf" srcId="{83383EB2-B4A0-AF4E-A7C1-66C78310B8FF}" destId="{D0D1DA3D-A2DD-CB4F-9F89-CD7C534A6243}" srcOrd="0" destOrd="0" presId="urn:microsoft.com/office/officeart/2005/8/layout/list1"/>
    <dgm:cxn modelId="{7162B920-BECF-CA41-8F86-6CC01E17B160}" type="presParOf" srcId="{83383EB2-B4A0-AF4E-A7C1-66C78310B8FF}" destId="{37F624DA-10DE-2D40-91D4-4F77A6C47A05}" srcOrd="1" destOrd="0" presId="urn:microsoft.com/office/officeart/2005/8/layout/list1"/>
    <dgm:cxn modelId="{8BABB935-1BE6-AB45-B35E-AEE6AE8146F8}" type="presParOf" srcId="{AD96DE7F-87DB-AA49-9E7C-02C2E0874BED}" destId="{BE88702A-B642-0A49-8D89-19DD5E215C34}" srcOrd="5" destOrd="0" presId="urn:microsoft.com/office/officeart/2005/8/layout/list1"/>
    <dgm:cxn modelId="{8AC968EE-91A3-AB4F-99E3-7038B39A78D6}" type="presParOf" srcId="{AD96DE7F-87DB-AA49-9E7C-02C2E0874BED}" destId="{78236BF9-C90A-F64C-8F73-0B4462AB0E67}" srcOrd="6" destOrd="0" presId="urn:microsoft.com/office/officeart/2005/8/layout/list1"/>
    <dgm:cxn modelId="{486DA6B3-E61E-3943-8665-166F4B67FB0F}" type="presParOf" srcId="{AD96DE7F-87DB-AA49-9E7C-02C2E0874BED}" destId="{B58B801F-D333-5E47-9809-2B977BE82877}" srcOrd="7" destOrd="0" presId="urn:microsoft.com/office/officeart/2005/8/layout/list1"/>
    <dgm:cxn modelId="{E958279C-CAA1-624A-9E98-752065391E67}" type="presParOf" srcId="{AD96DE7F-87DB-AA49-9E7C-02C2E0874BED}" destId="{72FC51EB-B2A0-3E4C-BC9F-F36F5BD8B463}" srcOrd="8" destOrd="0" presId="urn:microsoft.com/office/officeart/2005/8/layout/list1"/>
    <dgm:cxn modelId="{6886A12B-EEF6-CB48-A0F2-13FD6DDF9F09}" type="presParOf" srcId="{72FC51EB-B2A0-3E4C-BC9F-F36F5BD8B463}" destId="{5F9DE3C2-C670-3D45-890D-6C2E178DABA3}" srcOrd="0" destOrd="0" presId="urn:microsoft.com/office/officeart/2005/8/layout/list1"/>
    <dgm:cxn modelId="{34DBEFDD-445F-0C4B-9FEF-C7B5EC39B860}" type="presParOf" srcId="{72FC51EB-B2A0-3E4C-BC9F-F36F5BD8B463}" destId="{C3C1C3E8-C25C-0543-97AE-12FD2C799B2E}" srcOrd="1" destOrd="0" presId="urn:microsoft.com/office/officeart/2005/8/layout/list1"/>
    <dgm:cxn modelId="{4A6F4691-28C6-9F4A-9313-D7AEA43BFD78}" type="presParOf" srcId="{AD96DE7F-87DB-AA49-9E7C-02C2E0874BED}" destId="{9CFADA3F-E5F6-B64D-B184-68028589FA6A}" srcOrd="9" destOrd="0" presId="urn:microsoft.com/office/officeart/2005/8/layout/list1"/>
    <dgm:cxn modelId="{CAEDF14D-AE67-2C47-ADC5-F9A12207A9DB}" type="presParOf" srcId="{AD96DE7F-87DB-AA49-9E7C-02C2E0874BED}" destId="{3ECD2513-C3B5-9547-8D60-7AE7E62627C6}" srcOrd="10" destOrd="0" presId="urn:microsoft.com/office/officeart/2005/8/layout/list1"/>
    <dgm:cxn modelId="{20A7544D-46D5-D646-B1DA-3A447742718B}" type="presParOf" srcId="{AD96DE7F-87DB-AA49-9E7C-02C2E0874BED}" destId="{115FD069-B218-114F-A72A-8ACD4A0E1C6E}" srcOrd="11" destOrd="0" presId="urn:microsoft.com/office/officeart/2005/8/layout/list1"/>
    <dgm:cxn modelId="{590F73D1-30A3-6440-B136-784C61F69394}" type="presParOf" srcId="{AD96DE7F-87DB-AA49-9E7C-02C2E0874BED}" destId="{F9FF3A13-2995-1C4E-A7A3-9D863F516C04}" srcOrd="12" destOrd="0" presId="urn:microsoft.com/office/officeart/2005/8/layout/list1"/>
    <dgm:cxn modelId="{6C9CB5C3-6422-A744-AAC1-1EB90047CFCD}" type="presParOf" srcId="{F9FF3A13-2995-1C4E-A7A3-9D863F516C04}" destId="{5033AE85-89AD-6F4D-8133-BBB7FF188C53}" srcOrd="0" destOrd="0" presId="urn:microsoft.com/office/officeart/2005/8/layout/list1"/>
    <dgm:cxn modelId="{854C7E36-5950-A242-9B4E-48B023224A0F}" type="presParOf" srcId="{F9FF3A13-2995-1C4E-A7A3-9D863F516C04}" destId="{8C4EB13A-D2F4-7345-BADC-184396FF1FB2}" srcOrd="1" destOrd="0" presId="urn:microsoft.com/office/officeart/2005/8/layout/list1"/>
    <dgm:cxn modelId="{F468B22B-0402-874E-99DE-FE68DD55571D}" type="presParOf" srcId="{AD96DE7F-87DB-AA49-9E7C-02C2E0874BED}" destId="{B89A0996-3FDD-DD47-8A49-19F7548D36CF}" srcOrd="13" destOrd="0" presId="urn:microsoft.com/office/officeart/2005/8/layout/list1"/>
    <dgm:cxn modelId="{B701FAF2-3B79-C04A-B260-1314266E3545}" type="presParOf" srcId="{AD96DE7F-87DB-AA49-9E7C-02C2E0874BED}" destId="{2C2371EF-1C52-704E-A0CC-E4A87E64BD4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598A2-A65D-4935-880C-5312688D6381}">
      <dsp:nvSpPr>
        <dsp:cNvPr id="0" name=""/>
        <dsp:cNvSpPr/>
      </dsp:nvSpPr>
      <dsp:spPr>
        <a:xfrm>
          <a:off x="212040" y="45010"/>
          <a:ext cx="1935131" cy="1935131"/>
        </a:xfrm>
        <a:prstGeom prst="circularArrow">
          <a:avLst>
            <a:gd name="adj1" fmla="val 5544"/>
            <a:gd name="adj2" fmla="val 330680"/>
            <a:gd name="adj3" fmla="val 14069122"/>
            <a:gd name="adj4" fmla="val 1720999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4E975-C82C-42B2-8ED0-2F60F2026AD1}">
      <dsp:nvSpPr>
        <dsp:cNvPr id="0" name=""/>
        <dsp:cNvSpPr/>
      </dsp:nvSpPr>
      <dsp:spPr>
        <a:xfrm>
          <a:off x="785060" y="53146"/>
          <a:ext cx="789092" cy="394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000" kern="1200" dirty="0"/>
            <a:t>Design</a:t>
          </a:r>
        </a:p>
      </dsp:txBody>
      <dsp:txXfrm>
        <a:off x="804320" y="72406"/>
        <a:ext cx="750572" cy="356026"/>
      </dsp:txXfrm>
    </dsp:sp>
    <dsp:sp modelId="{829708C8-800C-4770-8DF5-AB63F212ED4B}">
      <dsp:nvSpPr>
        <dsp:cNvPr id="0" name=""/>
        <dsp:cNvSpPr/>
      </dsp:nvSpPr>
      <dsp:spPr>
        <a:xfrm>
          <a:off x="1569887" y="623356"/>
          <a:ext cx="789092" cy="394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000" kern="1200" err="1"/>
            <a:t>Study</a:t>
          </a:r>
          <a:endParaRPr lang="fr-BE" sz="1000" kern="1200"/>
        </a:p>
      </dsp:txBody>
      <dsp:txXfrm>
        <a:off x="1589147" y="642616"/>
        <a:ext cx="750572" cy="356026"/>
      </dsp:txXfrm>
    </dsp:sp>
    <dsp:sp modelId="{626B0E7B-DA51-4AE3-9088-24A9B2041257}">
      <dsp:nvSpPr>
        <dsp:cNvPr id="0" name=""/>
        <dsp:cNvSpPr/>
      </dsp:nvSpPr>
      <dsp:spPr>
        <a:xfrm>
          <a:off x="1270110" y="1545975"/>
          <a:ext cx="789092" cy="394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000" kern="1200"/>
            <a:t>Model</a:t>
          </a:r>
        </a:p>
      </dsp:txBody>
      <dsp:txXfrm>
        <a:off x="1289370" y="1565235"/>
        <a:ext cx="750572" cy="356026"/>
      </dsp:txXfrm>
    </dsp:sp>
    <dsp:sp modelId="{E97E9D4F-4319-4722-8B7D-425D2AF43DB0}">
      <dsp:nvSpPr>
        <dsp:cNvPr id="0" name=""/>
        <dsp:cNvSpPr/>
      </dsp:nvSpPr>
      <dsp:spPr>
        <a:xfrm>
          <a:off x="300010" y="1545975"/>
          <a:ext cx="789092" cy="394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000" kern="1200" err="1"/>
            <a:t>Knowledge</a:t>
          </a:r>
          <a:endParaRPr lang="fr-BE" sz="1000" kern="1200"/>
        </a:p>
      </dsp:txBody>
      <dsp:txXfrm>
        <a:off x="319270" y="1565235"/>
        <a:ext cx="750572" cy="356026"/>
      </dsp:txXfrm>
    </dsp:sp>
    <dsp:sp modelId="{91F8778C-0B8A-4484-85BC-B59265EDCB04}">
      <dsp:nvSpPr>
        <dsp:cNvPr id="0" name=""/>
        <dsp:cNvSpPr/>
      </dsp:nvSpPr>
      <dsp:spPr>
        <a:xfrm>
          <a:off x="233" y="623356"/>
          <a:ext cx="789092" cy="394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000" kern="1200"/>
            <a:t>Prior</a:t>
          </a:r>
        </a:p>
      </dsp:txBody>
      <dsp:txXfrm>
        <a:off x="19493" y="642616"/>
        <a:ext cx="750572" cy="356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1F7AF-775A-4149-AAF0-ED525386A8D6}">
      <dsp:nvSpPr>
        <dsp:cNvPr id="0" name=""/>
        <dsp:cNvSpPr/>
      </dsp:nvSpPr>
      <dsp:spPr>
        <a:xfrm>
          <a:off x="1263467" y="701646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79828-905F-461D-9CA7-1050C585812C}">
      <dsp:nvSpPr>
        <dsp:cNvPr id="0" name=""/>
        <dsp:cNvSpPr/>
      </dsp:nvSpPr>
      <dsp:spPr>
        <a:xfrm>
          <a:off x="1731467" y="116964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72108-E18C-4E06-AA89-A30ED5B205ED}">
      <dsp:nvSpPr>
        <dsp:cNvPr id="0" name=""/>
        <dsp:cNvSpPr/>
      </dsp:nvSpPr>
      <dsp:spPr>
        <a:xfrm>
          <a:off x="561467" y="358164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BE" sz="1300" kern="1200"/>
            <a:t>My colleague, Will is going to go into more detailed information on Bayesian computation and convergence diagnostics</a:t>
          </a:r>
          <a:endParaRPr lang="en-US" sz="1300" kern="1200"/>
        </a:p>
      </dsp:txBody>
      <dsp:txXfrm>
        <a:off x="561467" y="3581646"/>
        <a:ext cx="3600000" cy="720000"/>
      </dsp:txXfrm>
    </dsp:sp>
    <dsp:sp modelId="{2419FE1E-8796-4FBC-BEA0-28C623D3E7E2}">
      <dsp:nvSpPr>
        <dsp:cNvPr id="0" name=""/>
        <dsp:cNvSpPr/>
      </dsp:nvSpPr>
      <dsp:spPr>
        <a:xfrm>
          <a:off x="5493467" y="701646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F7BB1-E740-4B7D-8167-0E5D83133FF3}">
      <dsp:nvSpPr>
        <dsp:cNvPr id="0" name=""/>
        <dsp:cNvSpPr/>
      </dsp:nvSpPr>
      <dsp:spPr>
        <a:xfrm>
          <a:off x="5961467" y="116964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0974A-F8DD-4A58-8D3B-9D98A64EF53A}">
      <dsp:nvSpPr>
        <dsp:cNvPr id="0" name=""/>
        <dsp:cNvSpPr/>
      </dsp:nvSpPr>
      <dsp:spPr>
        <a:xfrm>
          <a:off x="4791467" y="358164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BE" sz="1300" kern="1200"/>
            <a:t>We will illustrate the Bayesian approach with two case studies</a:t>
          </a:r>
          <a:endParaRPr lang="en-US" sz="1300" kern="1200"/>
        </a:p>
      </dsp:txBody>
      <dsp:txXfrm>
        <a:off x="4791467" y="3581646"/>
        <a:ext cx="3600000" cy="720000"/>
      </dsp:txXfrm>
    </dsp:sp>
    <dsp:sp modelId="{3B8D19D5-8C65-4128-B2C1-8E81B32E46F1}">
      <dsp:nvSpPr>
        <dsp:cNvPr id="0" name=""/>
        <dsp:cNvSpPr/>
      </dsp:nvSpPr>
      <dsp:spPr>
        <a:xfrm>
          <a:off x="9723467" y="701646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32A98-EAFB-4F29-8637-4256CE822137}">
      <dsp:nvSpPr>
        <dsp:cNvPr id="0" name=""/>
        <dsp:cNvSpPr/>
      </dsp:nvSpPr>
      <dsp:spPr>
        <a:xfrm>
          <a:off x="10191467" y="1169646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E27BB-A669-439E-ABDA-EE12383FF9EE}">
      <dsp:nvSpPr>
        <dsp:cNvPr id="0" name=""/>
        <dsp:cNvSpPr/>
      </dsp:nvSpPr>
      <dsp:spPr>
        <a:xfrm>
          <a:off x="9021468" y="358164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BE" sz="1300" kern="1200"/>
            <a:t>The idea is to show you that you don’t need a steep learning curve to grasph Bayesian analysis of data</a:t>
          </a:r>
          <a:endParaRPr lang="en-US" sz="1300" kern="1200"/>
        </a:p>
      </dsp:txBody>
      <dsp:txXfrm>
        <a:off x="9021468" y="3581646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2C2A8-5661-3043-8832-3F05AE0D9C71}">
      <dsp:nvSpPr>
        <dsp:cNvPr id="0" name=""/>
        <dsp:cNvSpPr/>
      </dsp:nvSpPr>
      <dsp:spPr>
        <a:xfrm>
          <a:off x="0" y="315186"/>
          <a:ext cx="13182935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142" tIns="333248" rIns="102314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b="1" kern="1200" dirty="0">
              <a:solidFill>
                <a:srgbClr val="C00000"/>
              </a:solidFill>
            </a:rPr>
            <a:t>Will Lanadu (my co-presenter)*</a:t>
          </a:r>
          <a:endParaRPr lang="en-US" sz="1600" b="1" kern="1200" dirty="0">
            <a:solidFill>
              <a:srgbClr val="C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 dirty="0"/>
            <a:t>Yushi Liu*</a:t>
          </a:r>
          <a:endParaRPr lang="en-US" sz="1600" kern="1200" dirty="0"/>
        </a:p>
      </dsp:txBody>
      <dsp:txXfrm>
        <a:off x="0" y="315186"/>
        <a:ext cx="13182935" cy="907199"/>
      </dsp:txXfrm>
    </dsp:sp>
    <dsp:sp modelId="{00CE4CA6-1EE9-6443-A236-D45D4262EDF8}">
      <dsp:nvSpPr>
        <dsp:cNvPr id="0" name=""/>
        <dsp:cNvSpPr/>
      </dsp:nvSpPr>
      <dsp:spPr>
        <a:xfrm>
          <a:off x="659146" y="79026"/>
          <a:ext cx="922805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8799" tIns="0" rIns="34879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1600" kern="1200" dirty="0"/>
            <a:t>Eli Lilly</a:t>
          </a:r>
          <a:endParaRPr lang="en-US" sz="1600" kern="1200" dirty="0"/>
        </a:p>
      </dsp:txBody>
      <dsp:txXfrm>
        <a:off x="682203" y="102083"/>
        <a:ext cx="9181941" cy="426206"/>
      </dsp:txXfrm>
    </dsp:sp>
    <dsp:sp modelId="{78236BF9-C90A-F64C-8F73-0B4462AB0E67}">
      <dsp:nvSpPr>
        <dsp:cNvPr id="0" name=""/>
        <dsp:cNvSpPr/>
      </dsp:nvSpPr>
      <dsp:spPr>
        <a:xfrm>
          <a:off x="0" y="1544946"/>
          <a:ext cx="13182935" cy="667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142" tIns="333248" rIns="102314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 dirty="0"/>
            <a:t>Thomas Bradstreet*</a:t>
          </a:r>
          <a:endParaRPr lang="en-US" sz="1600" kern="1200" dirty="0"/>
        </a:p>
      </dsp:txBody>
      <dsp:txXfrm>
        <a:off x="0" y="1544946"/>
        <a:ext cx="13182935" cy="667799"/>
      </dsp:txXfrm>
    </dsp:sp>
    <dsp:sp modelId="{37F624DA-10DE-2D40-91D4-4F77A6C47A05}">
      <dsp:nvSpPr>
        <dsp:cNvPr id="0" name=""/>
        <dsp:cNvSpPr/>
      </dsp:nvSpPr>
      <dsp:spPr>
        <a:xfrm>
          <a:off x="659146" y="1308786"/>
          <a:ext cx="922805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8799" tIns="0" rIns="34879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1600" kern="1200"/>
            <a:t>Bristol Myers Squibb</a:t>
          </a:r>
          <a:endParaRPr lang="en-US" sz="1600" kern="1200"/>
        </a:p>
      </dsp:txBody>
      <dsp:txXfrm>
        <a:off x="682203" y="1331843"/>
        <a:ext cx="9181941" cy="426206"/>
      </dsp:txXfrm>
    </dsp:sp>
    <dsp:sp modelId="{3ECD2513-C3B5-9547-8D60-7AE7E62627C6}">
      <dsp:nvSpPr>
        <dsp:cNvPr id="0" name=""/>
        <dsp:cNvSpPr/>
      </dsp:nvSpPr>
      <dsp:spPr>
        <a:xfrm>
          <a:off x="0" y="2535306"/>
          <a:ext cx="13182935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142" tIns="333248" rIns="102314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/>
            <a:t>Pierre Lebrun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/>
            <a:t>Daniz Akinc</a:t>
          </a:r>
          <a:endParaRPr lang="en-US" sz="1600" kern="1200"/>
        </a:p>
      </dsp:txBody>
      <dsp:txXfrm>
        <a:off x="0" y="2535306"/>
        <a:ext cx="13182935" cy="907199"/>
      </dsp:txXfrm>
    </dsp:sp>
    <dsp:sp modelId="{C3C1C3E8-C25C-0543-97AE-12FD2C799B2E}">
      <dsp:nvSpPr>
        <dsp:cNvPr id="0" name=""/>
        <dsp:cNvSpPr/>
      </dsp:nvSpPr>
      <dsp:spPr>
        <a:xfrm>
          <a:off x="659146" y="2299146"/>
          <a:ext cx="922805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8799" tIns="0" rIns="34879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1600" kern="1200"/>
            <a:t>Pharmalex</a:t>
          </a:r>
          <a:endParaRPr lang="en-US" sz="1600" kern="1200"/>
        </a:p>
      </dsp:txBody>
      <dsp:txXfrm>
        <a:off x="682203" y="2322203"/>
        <a:ext cx="9181941" cy="426206"/>
      </dsp:txXfrm>
    </dsp:sp>
    <dsp:sp modelId="{2C2371EF-1C52-704E-A0CC-E4A87E64BD48}">
      <dsp:nvSpPr>
        <dsp:cNvPr id="0" name=""/>
        <dsp:cNvSpPr/>
      </dsp:nvSpPr>
      <dsp:spPr>
        <a:xfrm>
          <a:off x="0" y="3765066"/>
          <a:ext cx="13182935" cy="1159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142" tIns="333248" rIns="102314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/>
            <a:t>Helena Geys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BE" sz="1600" kern="1200" dirty="0"/>
            <a:t>Jan Serroyen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Jeroen </a:t>
          </a:r>
          <a:r>
            <a:rPr lang="en-US" sz="1600" kern="1200" dirty="0" err="1"/>
            <a:t>Tolboom</a:t>
          </a:r>
          <a:endParaRPr lang="en-US" sz="1600" kern="1200" dirty="0"/>
        </a:p>
      </dsp:txBody>
      <dsp:txXfrm>
        <a:off x="0" y="3765066"/>
        <a:ext cx="13182935" cy="1159199"/>
      </dsp:txXfrm>
    </dsp:sp>
    <dsp:sp modelId="{8C4EB13A-D2F4-7345-BADC-184396FF1FB2}">
      <dsp:nvSpPr>
        <dsp:cNvPr id="0" name=""/>
        <dsp:cNvSpPr/>
      </dsp:nvSpPr>
      <dsp:spPr>
        <a:xfrm>
          <a:off x="659146" y="3528906"/>
          <a:ext cx="922805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8799" tIns="0" rIns="34879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1600" kern="1200"/>
            <a:t>Janseen R&amp;D – SDS-TMEDS</a:t>
          </a:r>
          <a:endParaRPr lang="en-US" sz="1600" kern="1200"/>
        </a:p>
      </dsp:txBody>
      <dsp:txXfrm>
        <a:off x="682203" y="3551963"/>
        <a:ext cx="918194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ASM 2011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EC8E6361-48F2-6643-A8AD-D9DE06D2DDC1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4x3_ASM_2011_Weldon_Close_04-28-11_v14.pptx</a:t>
            </a:r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 dirty="0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1A45D25C-9461-1342-8FAF-BFD0D2460716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 dirty="0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14294" indent="-114294" algn="l" defTabSz="457177" rtl="0" eaLnBrk="0" fontAlgn="base" hangingPunct="0">
      <a:lnSpc>
        <a:spcPct val="90000"/>
      </a:lnSpc>
      <a:spcBef>
        <a:spcPts val="10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71471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8649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485826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943003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2285886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C3744-1D13-C641-8BA3-54FA99D2DC3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6/7/23 2:56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BB8463-FF47-4AB8-A37C-6B473AF28F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2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5B6ACD-FE0F-D846-B35E-8A7D8FD1E7F2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EF2DBF-D3E7-7D4C-B832-579763807C92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0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4" marR="0" lvl="0" indent="-114294" algn="l" defTabSz="457177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noProof="0" dirty="0"/>
              <a:t>Frequentist: test of significance are performed by supposing that  a hypothesis is true (the null hypothesis) and then computing the probability of observing a statistic at least as extreme as the one actually observed during hypothetical future repeated trials. (This is the P-value).</a:t>
            </a:r>
          </a:p>
          <a:p>
            <a:pPr marL="114294" marR="0" lvl="0" indent="-114294" algn="l" defTabSz="457177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noProof="0" dirty="0"/>
              <a:t>Frequentist : Confidence interval: “If we repeat the same experiment a large number of times, the confidence interval will contain the true value in 95% of the cases.”</a:t>
            </a:r>
          </a:p>
          <a:p>
            <a:pPr marL="114294" marR="0" lvl="0" indent="-114294" algn="l" defTabSz="457177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noProof="0" dirty="0"/>
          </a:p>
          <a:p>
            <a:pPr marL="114294" marR="0" lvl="0" indent="-114294" algn="l" defTabSz="457177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noProof="0" dirty="0"/>
          </a:p>
          <a:p>
            <a:endParaRPr lang="en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45D25C-9461-1342-8FAF-BFD0D2460716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6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6D12620-D8F8-2E4B-BF23-3535B2CCE4F8}" type="datetime8">
              <a:rPr lang="en-US" smtClean="0"/>
              <a:t>6/7/23 2:56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1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AA5E7C-8945-5F48-9845-ADE88A01E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6602" y="381537"/>
            <a:ext cx="13852449" cy="68134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A1974E-B8E1-7B4A-ADAF-1ED5107F4923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61D25B-2E1C-F348-8149-E2F64D584955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774DE6-7ADF-E544-B56F-9DB6F0073F05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DD42A1-5295-2A4F-BACF-309AB55B3E1A}"/>
              </a:ext>
            </a:extLst>
          </p:cNvPr>
          <p:cNvSpPr txBox="1"/>
          <p:nvPr userDrawn="1"/>
        </p:nvSpPr>
        <p:spPr>
          <a:xfrm>
            <a:off x="11228832" y="5845549"/>
            <a:ext cx="233622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Cliff Enright,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Cradle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Creative Center at University Settlement.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481709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2A0606-121A-014B-86A9-1FBF70C96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-1"/>
          <a:stretch/>
        </p:blipFill>
        <p:spPr>
          <a:xfrm rot="5400000">
            <a:off x="3913751" y="-3135877"/>
            <a:ext cx="6810833" cy="13850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5D9F02-AA0C-6F4B-A41A-2773CF81E063}"/>
              </a:ext>
            </a:extLst>
          </p:cNvPr>
          <p:cNvSpPr/>
          <p:nvPr userDrawn="1"/>
        </p:nvSpPr>
        <p:spPr bwMode="auto">
          <a:xfrm flipV="1">
            <a:off x="385010" y="5651959"/>
            <a:ext cx="13853963" cy="1543047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A4F39-A27F-BD4D-A61C-7D84D1075543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85FD3F-1F28-0749-98A5-C44B057075B5}"/>
              </a:ext>
            </a:extLst>
          </p:cNvPr>
          <p:cNvSpPr txBox="1"/>
          <p:nvPr userDrawn="1"/>
        </p:nvSpPr>
        <p:spPr>
          <a:xfrm>
            <a:off x="10838688" y="5845549"/>
            <a:ext cx="272636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Hammer,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Surgical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York City native living with schizophrenia, Michelle uses her talents to reduce stigma and start conversations about mental health.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0037556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FB34B-A99B-DC46-BA7F-C595A7E1E7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3963" cy="68108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6EE4D1-C010-F649-BB93-3BD8860BA4E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646026-8CAD-5048-937D-15FA7B8E0D4B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57D1FF-1816-6645-A3CA-FA2997D1E92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C59597-B5E9-1B49-92A1-EE6971646262}"/>
              </a:ext>
            </a:extLst>
          </p:cNvPr>
          <p:cNvSpPr txBox="1"/>
          <p:nvPr userDrawn="1"/>
        </p:nvSpPr>
        <p:spPr>
          <a:xfrm>
            <a:off x="10631424" y="5845549"/>
            <a:ext cx="29336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Sebastian Ferreira,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Untitled 1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National Art Exhibitions of the Mentally Ill, Inc (NAEMI).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66384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5816B9-294E-A845-B65D-728B5DF937F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32" y="384175"/>
            <a:ext cx="13852449" cy="6812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B38045-88A2-2940-A210-700C4C84EC7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10C4D-4E88-084B-97CE-82AC82C9ED82}"/>
              </a:ext>
            </a:extLst>
          </p:cNvPr>
          <p:cNvSpPr txBox="1"/>
          <p:nvPr userDrawn="1"/>
        </p:nvSpPr>
        <p:spPr>
          <a:xfrm>
            <a:off x="10984992" y="5845549"/>
            <a:ext cx="258006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Jane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Kielt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 Seaport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retired art teacher and world traveler, Jane finds painting watercolors healing as she lives through multiple myeloma.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958383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4DF250-45B4-FE4C-8EF2-FA4649563A8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699" y="384175"/>
            <a:ext cx="13850937" cy="68122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33B4-B6E8-5842-A62E-167999A11A8C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C3E602-0BB2-AB4B-88E9-C3AA30F161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66E0F-E544-9D47-8A5F-0B5FD502576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9D61AF-F56E-B849-B274-2E2FCF441574}"/>
              </a:ext>
            </a:extLst>
          </p:cNvPr>
          <p:cNvSpPr txBox="1"/>
          <p:nvPr userDrawn="1"/>
        </p:nvSpPr>
        <p:spPr>
          <a:xfrm>
            <a:off x="11094720" y="5845549"/>
            <a:ext cx="2470332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fish tank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patient, graphic designer and artist from Argentina who has survived multiple myeloma and a relapse.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572444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4630400" cy="164062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2202624"/>
            <a:ext cx="13177520" cy="19385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538153"/>
            <a:ext cx="10291330" cy="640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601B17-FFAE-EA41-A941-C177AC442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440" y="5428277"/>
            <a:ext cx="10291330" cy="157133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E7467-6CBA-0A4D-A70C-895B4F123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40" y="413575"/>
            <a:ext cx="3873500" cy="7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94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922CA-ECF4-0F44-BD4A-E306A6E4A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06" y="384047"/>
            <a:ext cx="13853965" cy="67872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BCC8F2-6CB2-8543-8DC8-7B588E3D4577}"/>
              </a:ext>
            </a:extLst>
          </p:cNvPr>
          <p:cNvSpPr/>
          <p:nvPr userDrawn="1"/>
        </p:nvSpPr>
        <p:spPr bwMode="auto">
          <a:xfrm>
            <a:off x="385006" y="384047"/>
            <a:ext cx="13853963" cy="6791502"/>
          </a:xfrm>
          <a:prstGeom prst="rect">
            <a:avLst/>
          </a:prstGeom>
          <a:solidFill>
            <a:schemeClr val="accent3">
              <a:alpha val="7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4DD1D-580B-1743-A80C-0AE1DA3235A0}"/>
              </a:ext>
            </a:extLst>
          </p:cNvPr>
          <p:cNvSpPr txBox="1"/>
          <p:nvPr userDrawn="1"/>
        </p:nvSpPr>
        <p:spPr>
          <a:xfrm>
            <a:off x="10303641" y="6728956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cells at 20x magnification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C7DCC-CB64-5D4E-8CC6-951D208A5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27673801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dark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311EE-94D5-0C4A-9D92-EDC340E4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490" y="392982"/>
            <a:ext cx="13849418" cy="6787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727BFF-0BE4-FB48-A395-08A9D327F394}"/>
              </a:ext>
            </a:extLst>
          </p:cNvPr>
          <p:cNvSpPr/>
          <p:nvPr userDrawn="1"/>
        </p:nvSpPr>
        <p:spPr bwMode="auto">
          <a:xfrm flipV="1">
            <a:off x="388218" y="381829"/>
            <a:ext cx="13853963" cy="6798440"/>
          </a:xfrm>
          <a:prstGeom prst="rect">
            <a:avLst/>
          </a:prstGeom>
          <a:solidFill>
            <a:schemeClr val="accent2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Viral exacerbation at 40x magnification</a:t>
            </a:r>
            <a:endParaRPr lang="en-US" sz="10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24641712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9735E849-E48D-C247-B67A-C5B38C3B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3855700" cy="679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Same Guy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09114037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6D04A7-80B8-5B49-B0BC-129B43D21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763" y="384175"/>
            <a:ext cx="13853963" cy="68108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04734-52CE-AA4A-9A38-ABA6AC39E284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C3A56-D380-C741-B10B-51457C641B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23774C-1F54-274F-B0F4-5743DFC1F693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2FC747-CC12-2C4D-AB71-2B17FE6568C7}"/>
              </a:ext>
            </a:extLst>
          </p:cNvPr>
          <p:cNvSpPr txBox="1"/>
          <p:nvPr userDrawn="1"/>
        </p:nvSpPr>
        <p:spPr>
          <a:xfrm>
            <a:off x="10986868" y="5845549"/>
            <a:ext cx="257818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Jacobs,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Stowaway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is a New York-based artist living with Type 1 diabetes.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7658630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83EDC4-237D-9841-A7A3-2E3EB25A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59774A-71E5-F941-B6C9-6ABEBC3C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912748"/>
            <a:ext cx="13181647" cy="414635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4133D-2D1C-0346-ACC5-4AF1B97E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F85C30-66F7-3743-9CB2-2AE5CAE9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1FA18F-BFAE-2448-8409-F5104924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99CAF1-289A-994D-B46B-1E4BFB9A1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91426" y="384175"/>
            <a:ext cx="13853211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90B0BF9-F75E-C440-A6BF-2F6122EDF569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BFECFE-BA9D-7B47-8D2A-F8F288E65D7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372904-D6DD-6048-A685-8D0E54BCD77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59BDD6-FB49-0949-9E78-D175C9ACADAE}"/>
              </a:ext>
            </a:extLst>
          </p:cNvPr>
          <p:cNvSpPr txBox="1"/>
          <p:nvPr userDrawn="1"/>
        </p:nvSpPr>
        <p:spPr>
          <a:xfrm>
            <a:off x="10326624" y="5845549"/>
            <a:ext cx="32384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Leslie "Wren"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Vandever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Whooping Crane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Wren is an artist, journalist, and patient advocate who focuses on living mindfully and well with rheumatoid arthritis.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7062426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21418" y="2055499"/>
            <a:ext cx="6487102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422776" y="2055497"/>
            <a:ext cx="6482080" cy="5003610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BB66B1-42BD-844E-9A1C-DD527D708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206702" y="2021631"/>
            <a:ext cx="8697258" cy="5037476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22313" y="2055499"/>
            <a:ext cx="421544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1FC9022-20E5-2E43-BCD7-3B00E6A7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421880" y="2055499"/>
            <a:ext cx="6482080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2313" y="2055497"/>
            <a:ext cx="648620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520954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87B131-3070-324A-81C9-57A56AC4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A1F1E9-BC34-AE4D-A421-3E120F7C0A1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C8C59A55-E7A7-874F-A4B9-BD06E1F80E6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25699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212940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688086" y="2016992"/>
            <a:ext cx="4221150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E561F91-B993-0B49-BECC-FB685B52B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C18CFF-4BF3-CA4E-8F95-D701F0CCFA8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0954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896B4205-B62E-3242-8289-60E7F9493C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DFC91DCB-4C78-934E-A38D-005F54B999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24843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with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0FB0FE-F0CC-AA4A-81DA-DA835B18EB89}"/>
              </a:ext>
            </a:extLst>
          </p:cNvPr>
          <p:cNvSpPr/>
          <p:nvPr userDrawn="1"/>
        </p:nvSpPr>
        <p:spPr bwMode="auto">
          <a:xfrm>
            <a:off x="408079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788D05-BFDE-8C45-A493-0514858FA40B}"/>
              </a:ext>
            </a:extLst>
          </p:cNvPr>
          <p:cNvSpPr/>
          <p:nvPr userDrawn="1"/>
        </p:nvSpPr>
        <p:spPr bwMode="auto">
          <a:xfrm>
            <a:off x="744022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AC26E4-F3EC-BA40-A96F-1C717DEC44A2}"/>
              </a:ext>
            </a:extLst>
          </p:cNvPr>
          <p:cNvSpPr/>
          <p:nvPr userDrawn="1"/>
        </p:nvSpPr>
        <p:spPr bwMode="auto">
          <a:xfrm>
            <a:off x="10799652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C2628-E7D0-5D45-A753-973416732472}"/>
              </a:ext>
            </a:extLst>
          </p:cNvPr>
          <p:cNvSpPr/>
          <p:nvPr userDrawn="1"/>
        </p:nvSpPr>
        <p:spPr bwMode="auto">
          <a:xfrm>
            <a:off x="72136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52D1CF-3D2A-BE4C-9115-95D54CC8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99467D2-263C-9844-A3F2-DC4A0FBE5F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0725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A2A411-8255-B046-BC54-607C838EDE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59349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18C0554-2395-124D-8BB5-443C621968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19238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920E33B-FF66-494B-A7B3-D3B53F808E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79126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68A2EEF-9D71-6C4B-842E-397914F953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725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C1B0A33-C75F-A84A-9C94-DDF318350C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59349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1FCACC1-472A-6D46-AA4B-A36F6D24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9238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8AB612F-6DE8-BF4B-BC23-89C20D162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79126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</p:spTree>
    <p:extLst>
      <p:ext uri="{BB962C8B-B14F-4D97-AF65-F5344CB8AC3E}">
        <p14:creationId xmlns:p14="http://schemas.microsoft.com/office/powerpoint/2010/main" val="12110813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bor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3D9BB-A739-E044-9D7E-C73E8B18A22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1932" y="671513"/>
            <a:ext cx="13246537" cy="6592887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99497457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4630400" cy="8229600"/>
          </a:xfrm>
        </p:spPr>
        <p:txBody>
          <a:bodyPr anchor="ctr"/>
          <a:lstStyle>
            <a:lvl1pPr marL="0" indent="0" algn="ctr">
              <a:buNone/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Full Bleed Image</a:t>
            </a:r>
          </a:p>
          <a:p>
            <a:endParaRPr lang="en-US" dirty="0"/>
          </a:p>
          <a:p>
            <a:r>
              <a:rPr lang="en-US" dirty="0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4" y="6833477"/>
            <a:ext cx="13177518" cy="47791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4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68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26444" y="7266802"/>
            <a:ext cx="13177518" cy="27699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6DECB6-B81C-904C-A75A-3F92945D5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23850"/>
            <a:ext cx="13853963" cy="67954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B875B-2796-E146-B63F-30B90BF29491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FDF4BB-45E5-0244-871D-B0ED143D73D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81D00E-AA91-CA40-9000-FEE99C7A8E3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F68C2F-D482-3241-9DBE-1EA78A7F8DEE}"/>
              </a:ext>
            </a:extLst>
          </p:cNvPr>
          <p:cNvSpPr txBox="1"/>
          <p:nvPr userDrawn="1"/>
        </p:nvSpPr>
        <p:spPr>
          <a:xfrm>
            <a:off x="10440536" y="5845549"/>
            <a:ext cx="312451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Barbara, </a:t>
            </a:r>
            <a:r>
              <a:rPr lang="en-US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Verbloemen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(to gloss over)</a:t>
            </a:r>
          </a:p>
          <a:p>
            <a:pPr algn="r"/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Diagnosed with severe ulcerative colitis at age 18, Barbara tries to find peace of mind through painting and creating ceramics.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63438199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0609D-C397-C648-8C8D-8E0A869AC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7728" y="2798807"/>
            <a:ext cx="8314944" cy="26403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AA5E7C-8945-5F48-9845-ADE88A01E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6602" y="381537"/>
            <a:ext cx="13852449" cy="68134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A1974E-B8E1-7B4A-ADAF-1ED5107F4923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61D25B-2E1C-F348-8149-E2F64D584955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774DE6-7ADF-E544-B56F-9DB6F0073F05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DD42A1-5295-2A4F-BACF-309AB55B3E1A}"/>
              </a:ext>
            </a:extLst>
          </p:cNvPr>
          <p:cNvSpPr txBox="1"/>
          <p:nvPr userDrawn="1"/>
        </p:nvSpPr>
        <p:spPr>
          <a:xfrm>
            <a:off x="11228832" y="5845549"/>
            <a:ext cx="233622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Cliff Enright,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Cradle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Creative Center at University Settlement.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3740272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6D04A7-80B8-5B49-B0BC-129B43D21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763" y="384175"/>
            <a:ext cx="13853963" cy="68108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04734-52CE-AA4A-9A38-ABA6AC39E284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C3A56-D380-C741-B10B-51457C641B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23774C-1F54-274F-B0F4-5743DFC1F693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2FC747-CC12-2C4D-AB71-2B17FE6568C7}"/>
              </a:ext>
            </a:extLst>
          </p:cNvPr>
          <p:cNvSpPr txBox="1"/>
          <p:nvPr userDrawn="1"/>
        </p:nvSpPr>
        <p:spPr>
          <a:xfrm>
            <a:off x="10986868" y="5845549"/>
            <a:ext cx="257818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Jacobs,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Stowaway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is a New York-based artist living with Type 1 diabetes.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143462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99CAF1-289A-994D-B46B-1E4BFB9A1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91426" y="384175"/>
            <a:ext cx="13853211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90B0BF9-F75E-C440-A6BF-2F6122EDF569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BFECFE-BA9D-7B47-8D2A-F8F288E65D7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372904-D6DD-6048-A685-8D0E54BCD77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59BDD6-FB49-0949-9E78-D175C9ACADAE}"/>
              </a:ext>
            </a:extLst>
          </p:cNvPr>
          <p:cNvSpPr txBox="1"/>
          <p:nvPr userDrawn="1"/>
        </p:nvSpPr>
        <p:spPr>
          <a:xfrm>
            <a:off x="10326624" y="5845549"/>
            <a:ext cx="32384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Leslie "Wren"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Vandever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Whooping Crane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Wren is an artist, journalist, and patient advocate who focuses on living mindfully and well with rheumatoid arthritis.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792648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6DECB6-B81C-904C-A75A-3F92945D5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23850"/>
            <a:ext cx="13853963" cy="67954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B875B-2796-E146-B63F-30B90BF29491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FDF4BB-45E5-0244-871D-B0ED143D73D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81D00E-AA91-CA40-9000-FEE99C7A8E3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F68C2F-D482-3241-9DBE-1EA78A7F8DEE}"/>
              </a:ext>
            </a:extLst>
          </p:cNvPr>
          <p:cNvSpPr txBox="1"/>
          <p:nvPr userDrawn="1"/>
        </p:nvSpPr>
        <p:spPr>
          <a:xfrm>
            <a:off x="10440536" y="5845549"/>
            <a:ext cx="312451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Barbara, </a:t>
            </a:r>
            <a:r>
              <a:rPr lang="en-US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Verbloemen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(to gloss over)</a:t>
            </a:r>
          </a:p>
          <a:p>
            <a:pPr algn="r"/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Diagnosed with severe ulcerative colitis at age 18, Barbara tries to find peace of mind through painting and creating ceramics.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631276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EFCF98-4CB2-8742-94F0-67B0AF77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6419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F8F8ED-1663-AB45-B3A8-6645611F55A6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A22317-8776-4145-823B-39B9601E3500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127D05-BADB-664B-839B-E8CE4368CF1E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05EF4C-5984-9649-B4B6-B25411973957}"/>
              </a:ext>
            </a:extLst>
          </p:cNvPr>
          <p:cNvSpPr txBox="1"/>
          <p:nvPr userDrawn="1"/>
        </p:nvSpPr>
        <p:spPr>
          <a:xfrm>
            <a:off x="10558272" y="5845549"/>
            <a:ext cx="300678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 </a:t>
            </a:r>
            <a:r>
              <a:rPr lang="pt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Vughs</a:t>
            </a:r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Novo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AdVac</a:t>
            </a:r>
            <a:endParaRPr lang="pt" sz="10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a scientist at Janssen, Jeff uses his unique perspective and an array of artistic techniques to express his vision.</a:t>
            </a:r>
            <a:endParaRPr lang="pt" sz="10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48760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E2B720-8754-374D-94E3-C82DF4FDDD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4"/>
            <a:ext cx="13853963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8F044-16B3-CD42-B2C1-10B2EE04B2AF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AEFEC-A9D3-5040-9980-185E1B5B396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2A88D-C0C1-4C4E-AFC5-96995727E0AF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85E173-8177-4347-9426-EB36B0EDD1CE}"/>
              </a:ext>
            </a:extLst>
          </p:cNvPr>
          <p:cNvSpPr txBox="1"/>
          <p:nvPr userDrawn="1"/>
        </p:nvSpPr>
        <p:spPr>
          <a:xfrm>
            <a:off x="11197883" y="5845549"/>
            <a:ext cx="2367169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 of Life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Melinda’s artwork reflects her journey living with HIV.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531583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11DAFD-8293-174A-99DF-57D751A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93700"/>
            <a:ext cx="13857172" cy="68097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82BA1C-ADB3-284F-A2FF-2BA6ACDBD00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74AB7-8B8F-F24A-8416-4C21D6DE18B5}"/>
              </a:ext>
            </a:extLst>
          </p:cNvPr>
          <p:cNvSpPr txBox="1"/>
          <p:nvPr userDrawn="1"/>
        </p:nvSpPr>
        <p:spPr>
          <a:xfrm>
            <a:off x="10377377" y="5845549"/>
            <a:ext cx="318767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Guy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survivor, battling obsessive compulsive disorder (OCD), Jeffrey’s mission is to help people create peace of mind through expressive arts and storytelling.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103435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EFCF98-4CB2-8742-94F0-67B0AF77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6419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F8F8ED-1663-AB45-B3A8-6645611F55A6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A22317-8776-4145-823B-39B9601E3500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127D05-BADB-664B-839B-E8CE4368CF1E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05EF4C-5984-9649-B4B6-B25411973957}"/>
              </a:ext>
            </a:extLst>
          </p:cNvPr>
          <p:cNvSpPr txBox="1"/>
          <p:nvPr userDrawn="1"/>
        </p:nvSpPr>
        <p:spPr>
          <a:xfrm>
            <a:off x="10558272" y="5845549"/>
            <a:ext cx="300678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 </a:t>
            </a:r>
            <a:r>
              <a:rPr lang="pt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Vughs</a:t>
            </a:r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Novo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AdVac</a:t>
            </a:r>
            <a:endParaRPr lang="pt" sz="10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a scientist at Janssen, Jeff uses his unique perspective and an array of artistic techniques to express his vision.</a:t>
            </a:r>
            <a:endParaRPr lang="pt" sz="10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2075650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28D0A8-9146-124D-BD33-0082589F1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92243"/>
            <a:ext cx="13853963" cy="67946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E3790E-BBF6-054C-B5B3-C376F311F09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D9BCF4-4126-0347-AE89-C8B78BC874DA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AE37FC-6458-3B44-AD74-3BFB9652F22D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0D5C90-4075-C74A-8D79-C9B66BF8CAC4}"/>
              </a:ext>
            </a:extLst>
          </p:cNvPr>
          <p:cNvSpPr txBox="1"/>
          <p:nvPr userDrawn="1"/>
        </p:nvSpPr>
        <p:spPr>
          <a:xfrm>
            <a:off x="11411712" y="5845549"/>
            <a:ext cx="215334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Huang,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Self-portrait 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self-taught artist, engineering professional and practicing yogini living with bipolar disorder.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2963445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Pulmonary Hypert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9B8A2D-2934-E54E-AAB7-E487218F74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5"/>
            <a:ext cx="13853962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5C22D-D787-4B4B-ABD1-3722DA3B2020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5D8C76-6BEC-AC4D-852F-36D18D1C672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61C823-BBE8-1740-BBAA-2F22A725C42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81CD0-730E-5C4C-ABBA-D9FD551B104A}"/>
              </a:ext>
            </a:extLst>
          </p:cNvPr>
          <p:cNvSpPr txBox="1"/>
          <p:nvPr userDrawn="1"/>
        </p:nvSpPr>
        <p:spPr>
          <a:xfrm>
            <a:off x="11044238" y="5845549"/>
            <a:ext cx="252081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Fischer,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Donna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passionately utilizes art to express herself and her journey with pulmonary hypertension.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1266908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2A0606-121A-014B-86A9-1FBF70C96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-1"/>
          <a:stretch/>
        </p:blipFill>
        <p:spPr>
          <a:xfrm rot="5400000">
            <a:off x="3913751" y="-3135877"/>
            <a:ext cx="6810833" cy="13850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5D9F02-AA0C-6F4B-A41A-2773CF81E063}"/>
              </a:ext>
            </a:extLst>
          </p:cNvPr>
          <p:cNvSpPr/>
          <p:nvPr userDrawn="1"/>
        </p:nvSpPr>
        <p:spPr bwMode="auto">
          <a:xfrm flipV="1">
            <a:off x="385010" y="5651959"/>
            <a:ext cx="13853963" cy="1543047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A4F39-A27F-BD4D-A61C-7D84D1075543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85FD3F-1F28-0749-98A5-C44B057075B5}"/>
              </a:ext>
            </a:extLst>
          </p:cNvPr>
          <p:cNvSpPr txBox="1"/>
          <p:nvPr userDrawn="1"/>
        </p:nvSpPr>
        <p:spPr>
          <a:xfrm>
            <a:off x="10838688" y="5845549"/>
            <a:ext cx="272636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Hammer,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Surgical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York City native living with schizophrenia, Michelle uses her talents to reduce stigma and start conversations about mental health.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2247949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FB34B-A99B-DC46-BA7F-C595A7E1E7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3963" cy="68108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6EE4D1-C010-F649-BB93-3BD8860BA4E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646026-8CAD-5048-937D-15FA7B8E0D4B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57D1FF-1816-6645-A3CA-FA2997D1E92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C59597-B5E9-1B49-92A1-EE6971646262}"/>
              </a:ext>
            </a:extLst>
          </p:cNvPr>
          <p:cNvSpPr txBox="1"/>
          <p:nvPr userDrawn="1"/>
        </p:nvSpPr>
        <p:spPr>
          <a:xfrm>
            <a:off x="10631424" y="5845549"/>
            <a:ext cx="29336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Sebastian Ferreira,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Untitled 1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National Art Exhibitions of the Mentally Ill, Inc (NAEMI).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78662141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5816B9-294E-A845-B65D-728B5DF937F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32" y="384175"/>
            <a:ext cx="13852449" cy="6812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B38045-88A2-2940-A210-700C4C84EC7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10C4D-4E88-084B-97CE-82AC82C9ED82}"/>
              </a:ext>
            </a:extLst>
          </p:cNvPr>
          <p:cNvSpPr txBox="1"/>
          <p:nvPr userDrawn="1"/>
        </p:nvSpPr>
        <p:spPr>
          <a:xfrm>
            <a:off x="10984992" y="5845549"/>
            <a:ext cx="258006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Jane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Kielt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 Seaport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retired art teacher and world traveler, Jane finds painting watercolors healing as she lives through multiple myeloma.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0717446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4DF250-45B4-FE4C-8EF2-FA4649563A8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699" y="384175"/>
            <a:ext cx="13850937" cy="68122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33B4-B6E8-5842-A62E-167999A11A8C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C3E602-0BB2-AB4B-88E9-C3AA30F161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66E0F-E544-9D47-8A5F-0B5FD502576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9D61AF-F56E-B849-B274-2E2FCF441574}"/>
              </a:ext>
            </a:extLst>
          </p:cNvPr>
          <p:cNvSpPr txBox="1"/>
          <p:nvPr userDrawn="1"/>
        </p:nvSpPr>
        <p:spPr>
          <a:xfrm>
            <a:off x="11094720" y="5845549"/>
            <a:ext cx="2470332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fish tank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patient, graphic designer and artist from Argentina who has survived multiple myeloma and a relapse.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115455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4630400" cy="164062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2202624"/>
            <a:ext cx="13177520" cy="19385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538153"/>
            <a:ext cx="10291330" cy="640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601B17-FFAE-EA41-A941-C177AC442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440" y="5428277"/>
            <a:ext cx="10291330" cy="157133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E7467-6CBA-0A4D-A70C-895B4F123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40" y="413575"/>
            <a:ext cx="3873500" cy="7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477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922CA-ECF4-0F44-BD4A-E306A6E4A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06" y="384047"/>
            <a:ext cx="13853965" cy="67872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BCC8F2-6CB2-8543-8DC8-7B588E3D4577}"/>
              </a:ext>
            </a:extLst>
          </p:cNvPr>
          <p:cNvSpPr/>
          <p:nvPr userDrawn="1"/>
        </p:nvSpPr>
        <p:spPr bwMode="auto">
          <a:xfrm>
            <a:off x="385006" y="384047"/>
            <a:ext cx="13853963" cy="6791502"/>
          </a:xfrm>
          <a:prstGeom prst="rect">
            <a:avLst/>
          </a:prstGeom>
          <a:solidFill>
            <a:schemeClr val="accent3">
              <a:alpha val="7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4DD1D-580B-1743-A80C-0AE1DA3235A0}"/>
              </a:ext>
            </a:extLst>
          </p:cNvPr>
          <p:cNvSpPr txBox="1"/>
          <p:nvPr userDrawn="1"/>
        </p:nvSpPr>
        <p:spPr>
          <a:xfrm>
            <a:off x="10303641" y="6728956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cells at 20x magnification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C7DCC-CB64-5D4E-8CC6-951D208A5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68301768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dark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311EE-94D5-0C4A-9D92-EDC340E4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490" y="392982"/>
            <a:ext cx="13849418" cy="6787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727BFF-0BE4-FB48-A395-08A9D327F394}"/>
              </a:ext>
            </a:extLst>
          </p:cNvPr>
          <p:cNvSpPr/>
          <p:nvPr userDrawn="1"/>
        </p:nvSpPr>
        <p:spPr bwMode="auto">
          <a:xfrm flipV="1">
            <a:off x="388218" y="381829"/>
            <a:ext cx="13853963" cy="6798440"/>
          </a:xfrm>
          <a:prstGeom prst="rect">
            <a:avLst/>
          </a:prstGeom>
          <a:solidFill>
            <a:schemeClr val="accent2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Viral exacerbation at 40x magnification</a:t>
            </a:r>
            <a:endParaRPr lang="en-US" sz="10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96275642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9735E849-E48D-C247-B67A-C5B38C3B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3855700" cy="679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Same Guy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29893554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E2B720-8754-374D-94E3-C82DF4FDDD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4"/>
            <a:ext cx="13853963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8F044-16B3-CD42-B2C1-10B2EE04B2AF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AEFEC-A9D3-5040-9980-185E1B5B396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2A88D-C0C1-4C4E-AFC5-96995727E0AF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85E173-8177-4347-9426-EB36B0EDD1CE}"/>
              </a:ext>
            </a:extLst>
          </p:cNvPr>
          <p:cNvSpPr txBox="1"/>
          <p:nvPr userDrawn="1"/>
        </p:nvSpPr>
        <p:spPr>
          <a:xfrm>
            <a:off x="11197883" y="5845549"/>
            <a:ext cx="2367169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 of Life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Melinda’s artwork reflects her journey living with HIV.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80162950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57614324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693775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08405494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44322800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418855593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48825484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8906468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83EDC4-237D-9841-A7A3-2E3EB25A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9031277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59774A-71E5-F941-B6C9-6ABEBC3C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5396735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0381954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11DAFD-8293-174A-99DF-57D751A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93700"/>
            <a:ext cx="13857172" cy="68097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82BA1C-ADB3-284F-A2FF-2BA6ACDBD00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74AB7-8B8F-F24A-8416-4C21D6DE18B5}"/>
              </a:ext>
            </a:extLst>
          </p:cNvPr>
          <p:cNvSpPr txBox="1"/>
          <p:nvPr userDrawn="1"/>
        </p:nvSpPr>
        <p:spPr>
          <a:xfrm>
            <a:off x="10377377" y="5845549"/>
            <a:ext cx="318767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Guy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survivor, battling obsessive compulsive disorder (OCD), Jeffrey’s mission is to help people create peace of mind through expressive arts and storytelling.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055575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912748"/>
            <a:ext cx="13181647" cy="414635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4133D-2D1C-0346-ACC5-4AF1B97E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F85C30-66F7-3743-9CB2-2AE5CAE9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026085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1FA18F-BFAE-2448-8409-F5104924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6525298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21418" y="2055499"/>
            <a:ext cx="6487102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422776" y="2055497"/>
            <a:ext cx="6482080" cy="5003610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BB66B1-42BD-844E-9A1C-DD527D708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5117915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206702" y="2021631"/>
            <a:ext cx="8697258" cy="5037476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22313" y="2055499"/>
            <a:ext cx="421544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1FC9022-20E5-2E43-BCD7-3B00E6A7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42114433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421880" y="2055499"/>
            <a:ext cx="6482080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2313" y="2055497"/>
            <a:ext cx="648620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28483673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520954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87B131-3070-324A-81C9-57A56AC4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A1F1E9-BC34-AE4D-A421-3E120F7C0A1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C8C59A55-E7A7-874F-A4B9-BD06E1F80E6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50707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25699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212940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688086" y="2016992"/>
            <a:ext cx="4221150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E561F91-B993-0B49-BECC-FB685B52B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C18CFF-4BF3-CA4E-8F95-D701F0CCFA8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0954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896B4205-B62E-3242-8289-60E7F9493C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DFC91DCB-4C78-934E-A38D-005F54B999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99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with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0FB0FE-F0CC-AA4A-81DA-DA835B18EB89}"/>
              </a:ext>
            </a:extLst>
          </p:cNvPr>
          <p:cNvSpPr/>
          <p:nvPr userDrawn="1"/>
        </p:nvSpPr>
        <p:spPr bwMode="auto">
          <a:xfrm>
            <a:off x="408079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788D05-BFDE-8C45-A493-0514858FA40B}"/>
              </a:ext>
            </a:extLst>
          </p:cNvPr>
          <p:cNvSpPr/>
          <p:nvPr userDrawn="1"/>
        </p:nvSpPr>
        <p:spPr bwMode="auto">
          <a:xfrm>
            <a:off x="744022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AC26E4-F3EC-BA40-A96F-1C717DEC44A2}"/>
              </a:ext>
            </a:extLst>
          </p:cNvPr>
          <p:cNvSpPr/>
          <p:nvPr userDrawn="1"/>
        </p:nvSpPr>
        <p:spPr bwMode="auto">
          <a:xfrm>
            <a:off x="10799652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C2628-E7D0-5D45-A753-973416732472}"/>
              </a:ext>
            </a:extLst>
          </p:cNvPr>
          <p:cNvSpPr/>
          <p:nvPr userDrawn="1"/>
        </p:nvSpPr>
        <p:spPr bwMode="auto">
          <a:xfrm>
            <a:off x="72136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52D1CF-3D2A-BE4C-9115-95D54CC8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99467D2-263C-9844-A3F2-DC4A0FBE5F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0725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A2A411-8255-B046-BC54-607C838EDE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59349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18C0554-2395-124D-8BB5-443C621968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19238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920E33B-FF66-494B-A7B3-D3B53F808E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79126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68A2EEF-9D71-6C4B-842E-397914F953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725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C1B0A33-C75F-A84A-9C94-DDF318350C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59349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1FCACC1-472A-6D46-AA4B-A36F6D24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9238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8AB612F-6DE8-BF4B-BC23-89C20D162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79126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</p:spTree>
    <p:extLst>
      <p:ext uri="{BB962C8B-B14F-4D97-AF65-F5344CB8AC3E}">
        <p14:creationId xmlns:p14="http://schemas.microsoft.com/office/powerpoint/2010/main" val="98684330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bor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3D9BB-A739-E044-9D7E-C73E8B18A22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1932" y="671513"/>
            <a:ext cx="13246537" cy="6592887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62315959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4630400" cy="8229600"/>
          </a:xfrm>
        </p:spPr>
        <p:txBody>
          <a:bodyPr anchor="ctr"/>
          <a:lstStyle>
            <a:lvl1pPr marL="0" indent="0" algn="ctr">
              <a:buNone/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Full Bleed Image</a:t>
            </a:r>
          </a:p>
          <a:p>
            <a:endParaRPr lang="en-US" dirty="0"/>
          </a:p>
          <a:p>
            <a:r>
              <a:rPr lang="en-US" dirty="0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4" y="6833477"/>
            <a:ext cx="13177518" cy="47791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4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68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26444" y="7266802"/>
            <a:ext cx="13177518" cy="27699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25906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28D0A8-9146-124D-BD33-0082589F1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92243"/>
            <a:ext cx="13853963" cy="67946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E3790E-BBF6-054C-B5B3-C376F311F09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D9BCF4-4126-0347-AE89-C8B78BC874DA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AE37FC-6458-3B44-AD74-3BFB9652F22D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0D5C90-4075-C74A-8D79-C9B66BF8CAC4}"/>
              </a:ext>
            </a:extLst>
          </p:cNvPr>
          <p:cNvSpPr txBox="1"/>
          <p:nvPr userDrawn="1"/>
        </p:nvSpPr>
        <p:spPr>
          <a:xfrm>
            <a:off x="11411712" y="5845549"/>
            <a:ext cx="215334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Huang,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Self-portrait 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self-taught artist, engineering professional and practicing yogini living with bipolar disorder.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7642461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0683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170786374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192206176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236431589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0609D-C397-C648-8C8D-8E0A869AC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7728" y="2798807"/>
            <a:ext cx="8314944" cy="26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997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678798" y="7638993"/>
            <a:ext cx="7205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743630" y="1475345"/>
            <a:ext cx="13188571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</a:lstStyle>
          <a:p>
            <a:pPr lvl="0"/>
            <a:r>
              <a:rPr lang="en-US" dirty="0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286449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Pulmonary Hypert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9B8A2D-2934-E54E-AAB7-E487218F74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5"/>
            <a:ext cx="13853962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5C22D-D787-4B4B-ABD1-3722DA3B2020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5D8C76-6BEC-AC4D-852F-36D18D1C672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61C823-BBE8-1740-BBAA-2F22A725C42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81CD0-730E-5C4C-ABBA-D9FD551B104A}"/>
              </a:ext>
            </a:extLst>
          </p:cNvPr>
          <p:cNvSpPr txBox="1"/>
          <p:nvPr userDrawn="1"/>
        </p:nvSpPr>
        <p:spPr>
          <a:xfrm>
            <a:off x="11044238" y="5845549"/>
            <a:ext cx="252081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Fischer,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Donna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passionately utilizes art to express herself and her journey with pulmonary hypertension.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9634217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85.xml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6440" y="2055814"/>
            <a:ext cx="13177520" cy="5255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6440" y="454149"/>
            <a:ext cx="12174912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962" y="7531321"/>
            <a:ext cx="545280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1ADB04B6-4C15-C645-BEC2-6F72BE09BEA7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7254" y="7432919"/>
            <a:ext cx="2730800" cy="5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885" r:id="rId12"/>
    <p:sldLayoutId id="2147483886" r:id="rId13"/>
    <p:sldLayoutId id="2147483731" r:id="rId14"/>
    <p:sldLayoutId id="2147483806" r:id="rId15"/>
    <p:sldLayoutId id="2147483807" r:id="rId16"/>
    <p:sldLayoutId id="2147483808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730" r:id="rId24"/>
    <p:sldLayoutId id="2147483695" r:id="rId25"/>
    <p:sldLayoutId id="2147483700" r:id="rId26"/>
    <p:sldLayoutId id="2147483697" r:id="rId27"/>
    <p:sldLayoutId id="2147483698" r:id="rId28"/>
    <p:sldLayoutId id="2147483699" r:id="rId29"/>
    <p:sldLayoutId id="2147483702" r:id="rId30"/>
    <p:sldLayoutId id="2147483703" r:id="rId31"/>
    <p:sldLayoutId id="2147483704" r:id="rId32"/>
    <p:sldLayoutId id="2147483706" r:id="rId33"/>
    <p:sldLayoutId id="2147483733" r:id="rId34"/>
    <p:sldLayoutId id="2147483812" r:id="rId35"/>
    <p:sldLayoutId id="2147483813" r:id="rId36"/>
    <p:sldLayoutId id="2147483707" r:id="rId37"/>
    <p:sldLayoutId id="2147483709" r:id="rId38"/>
    <p:sldLayoutId id="2147483710" r:id="rId39"/>
    <p:sldLayoutId id="2147483711" r:id="rId40"/>
    <p:sldLayoutId id="2147483712" r:id="rId41"/>
    <p:sldLayoutId id="2147483713" r:id="rId42"/>
  </p:sldLayoutIdLst>
  <p:transition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21212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34564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691286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036930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38257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0988" indent="-280988" algn="l" rtl="0" eaLnBrk="1" fontAlgn="base" hangingPunct="1">
        <a:lnSpc>
          <a:spcPct val="100000"/>
        </a:lnSpc>
        <a:spcBef>
          <a:spcPts val="216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tabLst/>
        <a:defRPr sz="2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marL="641350" indent="-2809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tabLst/>
        <a:defRPr sz="24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2pPr>
      <a:lvl3pPr marL="877824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defRPr sz="21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3pPr>
      <a:lvl4pPr marL="1316736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4pPr>
      <a:lvl5pPr marL="1785557" indent="-22936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»"/>
        <a:defRPr sz="15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5pPr>
      <a:lvl6pPr marL="2131468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477111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822754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168397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4564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9128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3693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8257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72821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73859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419502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76514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6440" y="2055814"/>
            <a:ext cx="13177520" cy="5255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6440" y="454149"/>
            <a:ext cx="12174912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962" y="7531321"/>
            <a:ext cx="545280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1ADB04B6-4C15-C645-BEC2-6F72BE09BEA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7254" y="7432919"/>
            <a:ext cx="2730800" cy="5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27" r:id="rId40"/>
    <p:sldLayoutId id="2147483928" r:id="rId41"/>
    <p:sldLayoutId id="2147483929" r:id="rId42"/>
    <p:sldLayoutId id="2147483931" r:id="rId43"/>
  </p:sldLayoutIdLst>
  <p:transition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21212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34564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691286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036930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38257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0988" indent="-280988" algn="l" rtl="0" eaLnBrk="1" fontAlgn="base" hangingPunct="1">
        <a:lnSpc>
          <a:spcPct val="100000"/>
        </a:lnSpc>
        <a:spcBef>
          <a:spcPts val="216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tabLst/>
        <a:defRPr sz="2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marL="641350" indent="-2809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tabLst/>
        <a:defRPr sz="24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2pPr>
      <a:lvl3pPr marL="877824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defRPr sz="21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3pPr>
      <a:lvl4pPr marL="1316736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4pPr>
      <a:lvl5pPr marL="1785557" indent="-22936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»"/>
        <a:defRPr sz="15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5pPr>
      <a:lvl6pPr marL="2131468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477111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822754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168397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4564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9128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3693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8257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72821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73859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419502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76514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jags/index.html" TargetMode="External"/><Relationship Id="rId2" Type="http://schemas.openxmlformats.org/officeDocument/2006/relationships/hyperlink" Target="https://paul-buerkner.github.io/brms/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2614/RJ-2018-017" TargetMode="External"/><Relationship Id="rId2" Type="http://schemas.openxmlformats.org/officeDocument/2006/relationships/hyperlink" Target="https://doi.org/10.18637/jss.v080.i01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ci.tuwien.ac.at/Conferences/DSC-2003/Proceedings/Plummer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EB56FDF-C0EC-7E45-9E30-76DF5A67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0" y="4755909"/>
            <a:ext cx="12541876" cy="720723"/>
          </a:xfrm>
        </p:spPr>
        <p:txBody>
          <a:bodyPr/>
          <a:lstStyle/>
          <a:p>
            <a:r>
              <a:rPr lang="en-US" sz="3200" b="1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methods for non-clinical statisticians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AA557-F55D-004F-9E8A-DB7D42C493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1450" y="6142530"/>
            <a:ext cx="8573368" cy="137145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TMEDS – Oncology, SDS</a:t>
            </a:r>
          </a:p>
          <a:p>
            <a:endParaRPr lang="en-US" dirty="0"/>
          </a:p>
          <a:p>
            <a:r>
              <a:rPr lang="en-US" dirty="0"/>
              <a:t>June 20, 2023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D6AB52-75F5-CF4B-8A1B-6B6F6E063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Luwis</a:t>
            </a:r>
            <a:r>
              <a:rPr lang="en-US" dirty="0"/>
              <a:t> Diya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68995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A87E2-51C3-CDC6-59D7-1E20A11B5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2055815"/>
            <a:ext cx="13181647" cy="535351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Prior distribution </a:t>
            </a:r>
            <a:r>
              <a:rPr lang="en-US" noProof="0" dirty="0">
                <a:sym typeface="Symbol" pitchFamily="18" charset="2"/>
              </a:rPr>
              <a:t>of parameter  : p()</a:t>
            </a:r>
          </a:p>
          <a:p>
            <a:pPr lvl="1"/>
            <a:r>
              <a:rPr lang="en-US" noProof="0" dirty="0"/>
              <a:t>Distribution of </a:t>
            </a:r>
            <a:r>
              <a:rPr lang="en-US" noProof="0" dirty="0">
                <a:sym typeface="Symbol" pitchFamily="18" charset="2"/>
              </a:rPr>
              <a:t></a:t>
            </a:r>
            <a:r>
              <a:rPr lang="en-US" noProof="0" dirty="0"/>
              <a:t> before any data are observed</a:t>
            </a:r>
            <a:endParaRPr lang="en-US" noProof="0" dirty="0">
              <a:sym typeface="Symbol" pitchFamily="18" charset="2"/>
            </a:endParaRPr>
          </a:p>
          <a:p>
            <a:pPr lvl="1"/>
            <a:r>
              <a:rPr lang="en-US" noProof="0" dirty="0"/>
              <a:t>Reasonable opinion concerning the plausibility of different values of </a:t>
            </a:r>
            <a:r>
              <a:rPr lang="en-US" noProof="0" dirty="0">
                <a:sym typeface="Symbol" pitchFamily="18" charset="2"/>
              </a:rPr>
              <a:t></a:t>
            </a:r>
          </a:p>
          <a:p>
            <a:pPr lvl="1"/>
            <a:r>
              <a:rPr lang="en-US" noProof="0" dirty="0">
                <a:sym typeface="Symbol" pitchFamily="18" charset="2"/>
              </a:rPr>
              <a:t>Ideally based on all available evidence/knowledge (or belief)</a:t>
            </a:r>
          </a:p>
          <a:p>
            <a:pPr lvl="1"/>
            <a:r>
              <a:rPr lang="en-US" noProof="0" dirty="0">
                <a:solidFill>
                  <a:srgbClr val="C00000"/>
                </a:solidFill>
                <a:sym typeface="Symbol" pitchFamily="18" charset="2"/>
              </a:rPr>
              <a:t>Or deliberately select a non-informative prior </a:t>
            </a:r>
            <a:r>
              <a:rPr lang="en-US" noProof="0" dirty="0">
                <a:solidFill>
                  <a:schemeClr val="accent2"/>
                </a:solidFill>
                <a:sym typeface="Symbol" pitchFamily="18" charset="2"/>
              </a:rPr>
              <a:t>(but should have a rationale)</a:t>
            </a:r>
          </a:p>
          <a:p>
            <a:pPr marL="0" indent="0">
              <a:buNone/>
            </a:pPr>
            <a:r>
              <a:rPr lang="en-US" noProof="0" dirty="0"/>
              <a:t>Examples of prior distributions:</a:t>
            </a:r>
            <a:endParaRPr lang="en-US" noProof="0" dirty="0">
              <a:sym typeface="Symbol" pitchFamily="18" charset="2"/>
            </a:endParaRP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735B6-97F1-5854-8067-CD7448B8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Prior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F6827-3EB0-85BF-D8BB-B1D63AF48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Prior ellucidation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F67BE-E9C2-E4A9-BA7F-BF3774892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896C766-674C-F40E-FE73-5E2E3766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5162598"/>
            <a:ext cx="3072341" cy="2246731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Gamma_distribution_pdf">
            <a:extLst>
              <a:ext uri="{FF2B5EF4-FFF2-40B4-BE49-F238E27FC236}">
                <a16:creationId xmlns:a16="http://schemas.microsoft.com/office/drawing/2014/main" id="{A05D024B-0BC3-1746-8C3B-96B5F43F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00" y="5094285"/>
            <a:ext cx="2879725" cy="2159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eta_distribution_pdf">
            <a:extLst>
              <a:ext uri="{FF2B5EF4-FFF2-40B4-BE49-F238E27FC236}">
                <a16:creationId xmlns:a16="http://schemas.microsoft.com/office/drawing/2014/main" id="{2CD9A7C6-D87D-2C51-A02C-29AF4657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99" y="5094285"/>
            <a:ext cx="2881313" cy="215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752843E1-FA06-1746-FA36-C989FF247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89" y="4762488"/>
            <a:ext cx="2592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77" eaLnBrk="0" hangingPunct="0">
              <a:spcBef>
                <a:spcPct val="50000"/>
              </a:spcBef>
              <a:defRPr/>
            </a:pPr>
            <a:r>
              <a:rPr lang="en-US" sz="2000" i="1" dirty="0">
                <a:latin typeface="Arial" panose="020B0604020202020204"/>
              </a:rPr>
              <a:t>Normal distributions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E1135543-9FE1-FC24-CE0E-E319E150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011" y="4699036"/>
            <a:ext cx="2592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77" eaLnBrk="0" hangingPunct="0">
              <a:spcBef>
                <a:spcPct val="50000"/>
              </a:spcBef>
              <a:defRPr/>
            </a:pPr>
            <a:r>
              <a:rPr lang="en-US" sz="2000" i="1" dirty="0">
                <a:latin typeface="Arial" panose="020B0604020202020204"/>
              </a:rPr>
              <a:t>Gamma distributions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6AC537E7-7243-BCCD-9E22-0E8678499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0688" y="4638415"/>
            <a:ext cx="2592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77" eaLnBrk="0" hangingPunct="0">
              <a:spcBef>
                <a:spcPct val="50000"/>
              </a:spcBef>
              <a:defRPr/>
            </a:pPr>
            <a:r>
              <a:rPr lang="en-US" sz="2000" i="1" dirty="0">
                <a:latin typeface="Arial" panose="020B0604020202020204"/>
              </a:rPr>
              <a:t>Beta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E5342-8D3F-94AA-1A4C-D3AF653099AD}"/>
              </a:ext>
            </a:extLst>
          </p:cNvPr>
          <p:cNvSpPr txBox="1"/>
          <p:nvPr/>
        </p:nvSpPr>
        <p:spPr>
          <a:xfrm>
            <a:off x="12599895" y="5896786"/>
            <a:ext cx="1689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709694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B5F8E-6A50-0B70-584B-8D243D8DCC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760856"/>
            <a:ext cx="13181647" cy="5298251"/>
          </a:xfrm>
        </p:spPr>
        <p:txBody>
          <a:bodyPr/>
          <a:lstStyle/>
          <a:p>
            <a:pPr marL="354744" indent="-354744"/>
            <a:endParaRPr lang="en-US" sz="2400" noProof="0" dirty="0">
              <a:cs typeface="Arial"/>
            </a:endParaRPr>
          </a:p>
          <a:p>
            <a:pPr marL="988035" lvl="1" indent="-378451"/>
            <a:r>
              <a:rPr lang="en-US" noProof="0" dirty="0"/>
              <a:t>Can be very powerful</a:t>
            </a:r>
            <a:endParaRPr lang="en-US" sz="1867" noProof="0" dirty="0">
              <a:cs typeface="Arial"/>
            </a:endParaRPr>
          </a:p>
          <a:p>
            <a:pPr marL="988035" lvl="1" indent="-378451"/>
            <a:r>
              <a:rPr lang="en-US" noProof="0" dirty="0"/>
              <a:t>Part of the scientific process</a:t>
            </a:r>
          </a:p>
          <a:p>
            <a:pPr marL="609584" lvl="1" indent="0">
              <a:buNone/>
            </a:pPr>
            <a:endParaRPr lang="en-US" dirty="0">
              <a:cs typeface="Arial"/>
            </a:endParaRPr>
          </a:p>
          <a:p>
            <a:pPr marL="609584" lvl="1" indent="0">
              <a:buNone/>
            </a:pPr>
            <a:endParaRPr lang="en-US" noProof="0" dirty="0">
              <a:cs typeface="Arial"/>
            </a:endParaRPr>
          </a:p>
          <a:p>
            <a:pPr marL="609584" lvl="1" indent="0">
              <a:buNone/>
            </a:pPr>
            <a:endParaRPr lang="en-US" dirty="0">
              <a:cs typeface="Arial"/>
            </a:endParaRPr>
          </a:p>
          <a:p>
            <a:pPr marL="609584" lvl="1" indent="0">
              <a:buNone/>
            </a:pPr>
            <a:endParaRPr lang="en-US" noProof="0" dirty="0">
              <a:cs typeface="Arial"/>
            </a:endParaRPr>
          </a:p>
          <a:p>
            <a:pPr marL="988035" lvl="1" indent="-378451"/>
            <a:endParaRPr lang="en-US" noProof="0" dirty="0"/>
          </a:p>
          <a:p>
            <a:pPr marL="988035" lvl="1" indent="-378451"/>
            <a:endParaRPr lang="en-US" dirty="0"/>
          </a:p>
          <a:p>
            <a:pPr marL="988035" lvl="1" indent="-378451"/>
            <a:r>
              <a:rPr lang="en-US" noProof="0" dirty="0"/>
              <a:t>Can advantageously replace data when well defined</a:t>
            </a:r>
            <a:endParaRPr lang="en-US" noProof="0" dirty="0">
              <a:cs typeface="Arial"/>
            </a:endParaRPr>
          </a:p>
          <a:p>
            <a:pPr marL="1525655" lvl="2" indent="-306486"/>
            <a:r>
              <a:rPr lang="en-US" sz="2133" noProof="0" dirty="0"/>
              <a:t>Expert opinion</a:t>
            </a:r>
            <a:endParaRPr lang="en-US" sz="2133" noProof="0" dirty="0">
              <a:cs typeface="Arial"/>
            </a:endParaRPr>
          </a:p>
          <a:p>
            <a:pPr marL="1525655" lvl="2" indent="-306486"/>
            <a:r>
              <a:rPr lang="en-US" sz="2133" noProof="0" dirty="0"/>
              <a:t>Comparable historical data</a:t>
            </a:r>
            <a:endParaRPr lang="en-US" sz="2133" noProof="0" dirty="0">
              <a:cs typeface="Arial"/>
            </a:endParaRPr>
          </a:p>
          <a:p>
            <a:pPr marL="988035" lvl="1" indent="-378451"/>
            <a:endParaRPr lang="en-US" noProof="0" dirty="0">
              <a:cs typeface="Arial"/>
            </a:endParaRPr>
          </a:p>
          <a:p>
            <a:pPr marL="988035" lvl="1" indent="-378451"/>
            <a:r>
              <a:rPr lang="en-US" i="1" noProof="0" dirty="0">
                <a:solidFill>
                  <a:srgbClr val="FF0000"/>
                </a:solidFill>
              </a:rPr>
              <a:t>Likely to receive receive lots of questions about the prior</a:t>
            </a:r>
            <a:endParaRPr lang="en-US" i="1" noProof="0" dirty="0">
              <a:solidFill>
                <a:srgbClr val="FF0000"/>
              </a:solidFill>
              <a:cs typeface="Arial"/>
            </a:endParaRP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A19DA3-4F3B-F456-CF80-6DA26505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Prior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DB63-1994-CF3D-E2B9-731E1A4E6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The 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6E964-672B-3C15-3AE5-4925B0E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4A37AE3-02CC-C862-5551-D94C1BAC2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092549"/>
              </p:ext>
            </p:extLst>
          </p:nvPr>
        </p:nvGraphicFramePr>
        <p:xfrm>
          <a:off x="6133529" y="2714849"/>
          <a:ext cx="2359213" cy="1993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3844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3F1342-EA9B-E4A6-D68F-CE7901312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noProof="0" dirty="0"/>
              <a:t>Likelihood (assuming a model) </a:t>
            </a:r>
          </a:p>
          <a:p>
            <a:pPr lvl="1"/>
            <a:r>
              <a:rPr lang="en-US" noProof="0" dirty="0"/>
              <a:t>Conditional probability of the data given </a:t>
            </a:r>
            <a:r>
              <a:rPr lang="en-US" noProof="0" dirty="0">
                <a:sym typeface="Symbol" pitchFamily="18" charset="2"/>
              </a:rPr>
              <a:t>:   p(y| )</a:t>
            </a:r>
          </a:p>
          <a:p>
            <a:pPr lvl="1"/>
            <a:r>
              <a:rPr lang="en-US" noProof="0" dirty="0"/>
              <a:t>Based</a:t>
            </a:r>
            <a:r>
              <a:rPr lang="en-US" noProof="0" dirty="0">
                <a:sym typeface="Symbol" pitchFamily="18" charset="2"/>
              </a:rPr>
              <a:t> solely on data </a:t>
            </a: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E01C34-DB48-9A21-3C42-CB6FC88A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Likelihood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3767-2CF9-7274-359F-093538F31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CD511-D2D3-CEEB-51A6-5B6FA2DAE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363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BF9E39-F77D-F074-5222-0D33BBDA29A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2313" y="2055815"/>
                <a:ext cx="13343311" cy="50032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noProof="0" dirty="0"/>
                  <a:t>The posterior distribution:</a:t>
                </a:r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noProof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noProof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noProof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noProof="0" dirty="0"/>
              </a:p>
              <a:p>
                <a:pPr marL="0" indent="0">
                  <a:buNone/>
                </a:pPr>
                <a:endParaRPr lang="en-US" sz="2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noProof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i="1" noProof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 noProof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noProof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noProof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noProof="0" dirty="0"/>
              </a:p>
              <a:p>
                <a:r>
                  <a:rPr lang="en-US" sz="2400" noProof="0" dirty="0"/>
                  <a:t>Results reflect the combined evidence of data and prior knowledge or beliefs</a:t>
                </a:r>
              </a:p>
              <a:p>
                <a:r>
                  <a:rPr lang="en-US" sz="2400" dirty="0"/>
                  <a:t>The posterior distribution is used to infer on the parameter (Final opinion about </a:t>
                </a:r>
                <a:r>
                  <a:rPr lang="en-US" sz="2400" dirty="0">
                    <a:sym typeface="Symbol" pitchFamily="18" charset="2"/>
                  </a:rPr>
                  <a:t>)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BF9E39-F77D-F074-5222-0D33BBDA2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2313" y="2055815"/>
                <a:ext cx="13343311" cy="5003292"/>
              </a:xfrm>
              <a:blipFill>
                <a:blip r:embed="rId2"/>
                <a:stretch>
                  <a:fillRect l="-1331" t="-17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D2B6C0-B399-57DD-A7C8-2E24F875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D2FE8-0EA2-C628-EAF0-1605A452C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553999"/>
          </a:xfrm>
        </p:spPr>
        <p:txBody>
          <a:bodyPr/>
          <a:lstStyle/>
          <a:p>
            <a:r>
              <a:rPr lang="en-US" noProof="0" dirty="0"/>
              <a:t>Use the posterior distribution for decision making</a:t>
            </a:r>
            <a:endParaRPr lang="en-BE" dirty="0"/>
          </a:p>
          <a:p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0A25-1D0A-DE74-EC09-93D9C5330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747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298F24-8325-F61F-CF67-BE0DC0BBC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Uncertainty is described in terms of probability :</a:t>
            </a:r>
            <a:endParaRPr lang="en-US" noProof="0" dirty="0">
              <a:cs typeface="Arial"/>
            </a:endParaRP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5142E-1F80-5148-8CC6-EE1EB6E8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FA362-26AF-FBC6-70B4-C15896450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Use the posterior distribution for decision making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93CD7-5F36-6E1E-79C9-A1CCDEBE0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8CE347-12E8-B98B-1B10-78C56925FF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8977" y="2882924"/>
            <a:ext cx="4182533" cy="4176183"/>
            <a:chOff x="812" y="1019"/>
            <a:chExt cx="1976" cy="1973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4A4A208F-9F27-12EE-8E46-C88D6982E98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12" y="1019"/>
              <a:ext cx="1976" cy="197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983B6A1-CD74-6E7D-DE5A-DF8C1A258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" y="1577"/>
              <a:ext cx="1504" cy="1071"/>
            </a:xfrm>
            <a:custGeom>
              <a:avLst/>
              <a:gdLst>
                <a:gd name="T0" fmla="*/ 5 w 507"/>
                <a:gd name="T1" fmla="*/ 361 h 361"/>
                <a:gd name="T2" fmla="*/ 15 w 507"/>
                <a:gd name="T3" fmla="*/ 361 h 361"/>
                <a:gd name="T4" fmla="*/ 25 w 507"/>
                <a:gd name="T5" fmla="*/ 361 h 361"/>
                <a:gd name="T6" fmla="*/ 35 w 507"/>
                <a:gd name="T7" fmla="*/ 361 h 361"/>
                <a:gd name="T8" fmla="*/ 45 w 507"/>
                <a:gd name="T9" fmla="*/ 361 h 361"/>
                <a:gd name="T10" fmla="*/ 55 w 507"/>
                <a:gd name="T11" fmla="*/ 361 h 361"/>
                <a:gd name="T12" fmla="*/ 65 w 507"/>
                <a:gd name="T13" fmla="*/ 361 h 361"/>
                <a:gd name="T14" fmla="*/ 76 w 507"/>
                <a:gd name="T15" fmla="*/ 361 h 361"/>
                <a:gd name="T16" fmla="*/ 86 w 507"/>
                <a:gd name="T17" fmla="*/ 360 h 361"/>
                <a:gd name="T18" fmla="*/ 96 w 507"/>
                <a:gd name="T19" fmla="*/ 358 h 361"/>
                <a:gd name="T20" fmla="*/ 106 w 507"/>
                <a:gd name="T21" fmla="*/ 356 h 361"/>
                <a:gd name="T22" fmla="*/ 116 w 507"/>
                <a:gd name="T23" fmla="*/ 352 h 361"/>
                <a:gd name="T24" fmla="*/ 126 w 507"/>
                <a:gd name="T25" fmla="*/ 346 h 361"/>
                <a:gd name="T26" fmla="*/ 137 w 507"/>
                <a:gd name="T27" fmla="*/ 336 h 361"/>
                <a:gd name="T28" fmla="*/ 147 w 507"/>
                <a:gd name="T29" fmla="*/ 322 h 361"/>
                <a:gd name="T30" fmla="*/ 157 w 507"/>
                <a:gd name="T31" fmla="*/ 302 h 361"/>
                <a:gd name="T32" fmla="*/ 167 w 507"/>
                <a:gd name="T33" fmla="*/ 276 h 361"/>
                <a:gd name="T34" fmla="*/ 177 w 507"/>
                <a:gd name="T35" fmla="*/ 244 h 361"/>
                <a:gd name="T36" fmla="*/ 187 w 507"/>
                <a:gd name="T37" fmla="*/ 206 h 361"/>
                <a:gd name="T38" fmla="*/ 197 w 507"/>
                <a:gd name="T39" fmla="*/ 164 h 361"/>
                <a:gd name="T40" fmla="*/ 208 w 507"/>
                <a:gd name="T41" fmla="*/ 120 h 361"/>
                <a:gd name="T42" fmla="*/ 218 w 507"/>
                <a:gd name="T43" fmla="*/ 78 h 361"/>
                <a:gd name="T44" fmla="*/ 228 w 507"/>
                <a:gd name="T45" fmla="*/ 42 h 361"/>
                <a:gd name="T46" fmla="*/ 238 w 507"/>
                <a:gd name="T47" fmla="*/ 16 h 361"/>
                <a:gd name="T48" fmla="*/ 248 w 507"/>
                <a:gd name="T49" fmla="*/ 2 h 361"/>
                <a:gd name="T50" fmla="*/ 258 w 507"/>
                <a:gd name="T51" fmla="*/ 2 h 361"/>
                <a:gd name="T52" fmla="*/ 268 w 507"/>
                <a:gd name="T53" fmla="*/ 16 h 361"/>
                <a:gd name="T54" fmla="*/ 279 w 507"/>
                <a:gd name="T55" fmla="*/ 42 h 361"/>
                <a:gd name="T56" fmla="*/ 289 w 507"/>
                <a:gd name="T57" fmla="*/ 78 h 361"/>
                <a:gd name="T58" fmla="*/ 299 w 507"/>
                <a:gd name="T59" fmla="*/ 120 h 361"/>
                <a:gd name="T60" fmla="*/ 309 w 507"/>
                <a:gd name="T61" fmla="*/ 164 h 361"/>
                <a:gd name="T62" fmla="*/ 319 w 507"/>
                <a:gd name="T63" fmla="*/ 206 h 361"/>
                <a:gd name="T64" fmla="*/ 329 w 507"/>
                <a:gd name="T65" fmla="*/ 244 h 361"/>
                <a:gd name="T66" fmla="*/ 339 w 507"/>
                <a:gd name="T67" fmla="*/ 276 h 361"/>
                <a:gd name="T68" fmla="*/ 350 w 507"/>
                <a:gd name="T69" fmla="*/ 302 h 361"/>
                <a:gd name="T70" fmla="*/ 360 w 507"/>
                <a:gd name="T71" fmla="*/ 322 h 361"/>
                <a:gd name="T72" fmla="*/ 370 w 507"/>
                <a:gd name="T73" fmla="*/ 336 h 361"/>
                <a:gd name="T74" fmla="*/ 380 w 507"/>
                <a:gd name="T75" fmla="*/ 346 h 361"/>
                <a:gd name="T76" fmla="*/ 390 w 507"/>
                <a:gd name="T77" fmla="*/ 352 h 361"/>
                <a:gd name="T78" fmla="*/ 400 w 507"/>
                <a:gd name="T79" fmla="*/ 356 h 361"/>
                <a:gd name="T80" fmla="*/ 410 w 507"/>
                <a:gd name="T81" fmla="*/ 358 h 361"/>
                <a:gd name="T82" fmla="*/ 421 w 507"/>
                <a:gd name="T83" fmla="*/ 360 h 361"/>
                <a:gd name="T84" fmla="*/ 431 w 507"/>
                <a:gd name="T85" fmla="*/ 361 h 361"/>
                <a:gd name="T86" fmla="*/ 441 w 507"/>
                <a:gd name="T87" fmla="*/ 361 h 361"/>
                <a:gd name="T88" fmla="*/ 451 w 507"/>
                <a:gd name="T89" fmla="*/ 361 h 361"/>
                <a:gd name="T90" fmla="*/ 461 w 507"/>
                <a:gd name="T91" fmla="*/ 361 h 361"/>
                <a:gd name="T92" fmla="*/ 471 w 507"/>
                <a:gd name="T93" fmla="*/ 361 h 361"/>
                <a:gd name="T94" fmla="*/ 482 w 507"/>
                <a:gd name="T95" fmla="*/ 361 h 361"/>
                <a:gd name="T96" fmla="*/ 492 w 507"/>
                <a:gd name="T97" fmla="*/ 361 h 361"/>
                <a:gd name="T98" fmla="*/ 502 w 507"/>
                <a:gd name="T9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7" h="361">
                  <a:moveTo>
                    <a:pt x="0" y="361"/>
                  </a:moveTo>
                  <a:lnTo>
                    <a:pt x="5" y="361"/>
                  </a:lnTo>
                  <a:lnTo>
                    <a:pt x="10" y="361"/>
                  </a:lnTo>
                  <a:lnTo>
                    <a:pt x="15" y="361"/>
                  </a:lnTo>
                  <a:lnTo>
                    <a:pt x="20" y="361"/>
                  </a:lnTo>
                  <a:lnTo>
                    <a:pt x="25" y="361"/>
                  </a:lnTo>
                  <a:lnTo>
                    <a:pt x="30" y="361"/>
                  </a:lnTo>
                  <a:lnTo>
                    <a:pt x="35" y="361"/>
                  </a:lnTo>
                  <a:lnTo>
                    <a:pt x="40" y="361"/>
                  </a:lnTo>
                  <a:lnTo>
                    <a:pt x="45" y="361"/>
                  </a:lnTo>
                  <a:lnTo>
                    <a:pt x="50" y="361"/>
                  </a:lnTo>
                  <a:lnTo>
                    <a:pt x="55" y="361"/>
                  </a:lnTo>
                  <a:lnTo>
                    <a:pt x="60" y="361"/>
                  </a:lnTo>
                  <a:lnTo>
                    <a:pt x="65" y="361"/>
                  </a:lnTo>
                  <a:lnTo>
                    <a:pt x="71" y="361"/>
                  </a:lnTo>
                  <a:lnTo>
                    <a:pt x="76" y="361"/>
                  </a:lnTo>
                  <a:lnTo>
                    <a:pt x="81" y="360"/>
                  </a:lnTo>
                  <a:lnTo>
                    <a:pt x="86" y="360"/>
                  </a:lnTo>
                  <a:lnTo>
                    <a:pt x="91" y="359"/>
                  </a:lnTo>
                  <a:lnTo>
                    <a:pt x="96" y="358"/>
                  </a:lnTo>
                  <a:lnTo>
                    <a:pt x="101" y="357"/>
                  </a:lnTo>
                  <a:lnTo>
                    <a:pt x="106" y="356"/>
                  </a:lnTo>
                  <a:lnTo>
                    <a:pt x="111" y="354"/>
                  </a:lnTo>
                  <a:lnTo>
                    <a:pt x="116" y="352"/>
                  </a:lnTo>
                  <a:lnTo>
                    <a:pt x="121" y="349"/>
                  </a:lnTo>
                  <a:lnTo>
                    <a:pt x="126" y="346"/>
                  </a:lnTo>
                  <a:lnTo>
                    <a:pt x="131" y="341"/>
                  </a:lnTo>
                  <a:lnTo>
                    <a:pt x="137" y="336"/>
                  </a:lnTo>
                  <a:lnTo>
                    <a:pt x="142" y="329"/>
                  </a:lnTo>
                  <a:lnTo>
                    <a:pt x="147" y="322"/>
                  </a:lnTo>
                  <a:lnTo>
                    <a:pt x="152" y="313"/>
                  </a:lnTo>
                  <a:lnTo>
                    <a:pt x="157" y="302"/>
                  </a:lnTo>
                  <a:lnTo>
                    <a:pt x="162" y="290"/>
                  </a:lnTo>
                  <a:lnTo>
                    <a:pt x="167" y="276"/>
                  </a:lnTo>
                  <a:lnTo>
                    <a:pt x="172" y="261"/>
                  </a:lnTo>
                  <a:lnTo>
                    <a:pt x="177" y="244"/>
                  </a:lnTo>
                  <a:lnTo>
                    <a:pt x="182" y="226"/>
                  </a:lnTo>
                  <a:lnTo>
                    <a:pt x="187" y="206"/>
                  </a:lnTo>
                  <a:lnTo>
                    <a:pt x="192" y="185"/>
                  </a:lnTo>
                  <a:lnTo>
                    <a:pt x="197" y="164"/>
                  </a:lnTo>
                  <a:lnTo>
                    <a:pt x="202" y="142"/>
                  </a:lnTo>
                  <a:lnTo>
                    <a:pt x="208" y="120"/>
                  </a:lnTo>
                  <a:lnTo>
                    <a:pt x="213" y="99"/>
                  </a:lnTo>
                  <a:lnTo>
                    <a:pt x="218" y="78"/>
                  </a:lnTo>
                  <a:lnTo>
                    <a:pt x="223" y="59"/>
                  </a:lnTo>
                  <a:lnTo>
                    <a:pt x="228" y="42"/>
                  </a:lnTo>
                  <a:lnTo>
                    <a:pt x="233" y="28"/>
                  </a:lnTo>
                  <a:lnTo>
                    <a:pt x="238" y="16"/>
                  </a:lnTo>
                  <a:lnTo>
                    <a:pt x="243" y="7"/>
                  </a:lnTo>
                  <a:lnTo>
                    <a:pt x="248" y="2"/>
                  </a:lnTo>
                  <a:lnTo>
                    <a:pt x="253" y="0"/>
                  </a:lnTo>
                  <a:lnTo>
                    <a:pt x="258" y="2"/>
                  </a:lnTo>
                  <a:lnTo>
                    <a:pt x="263" y="7"/>
                  </a:lnTo>
                  <a:lnTo>
                    <a:pt x="268" y="16"/>
                  </a:lnTo>
                  <a:lnTo>
                    <a:pt x="273" y="28"/>
                  </a:lnTo>
                  <a:lnTo>
                    <a:pt x="279" y="42"/>
                  </a:lnTo>
                  <a:lnTo>
                    <a:pt x="284" y="59"/>
                  </a:lnTo>
                  <a:lnTo>
                    <a:pt x="289" y="78"/>
                  </a:lnTo>
                  <a:lnTo>
                    <a:pt x="294" y="99"/>
                  </a:lnTo>
                  <a:lnTo>
                    <a:pt x="299" y="120"/>
                  </a:lnTo>
                  <a:lnTo>
                    <a:pt x="304" y="142"/>
                  </a:lnTo>
                  <a:lnTo>
                    <a:pt x="309" y="164"/>
                  </a:lnTo>
                  <a:lnTo>
                    <a:pt x="314" y="185"/>
                  </a:lnTo>
                  <a:lnTo>
                    <a:pt x="319" y="206"/>
                  </a:lnTo>
                  <a:lnTo>
                    <a:pt x="324" y="226"/>
                  </a:lnTo>
                  <a:lnTo>
                    <a:pt x="329" y="244"/>
                  </a:lnTo>
                  <a:lnTo>
                    <a:pt x="334" y="261"/>
                  </a:lnTo>
                  <a:lnTo>
                    <a:pt x="339" y="276"/>
                  </a:lnTo>
                  <a:lnTo>
                    <a:pt x="345" y="290"/>
                  </a:lnTo>
                  <a:lnTo>
                    <a:pt x="350" y="302"/>
                  </a:lnTo>
                  <a:lnTo>
                    <a:pt x="355" y="313"/>
                  </a:lnTo>
                  <a:lnTo>
                    <a:pt x="360" y="322"/>
                  </a:lnTo>
                  <a:lnTo>
                    <a:pt x="365" y="329"/>
                  </a:lnTo>
                  <a:lnTo>
                    <a:pt x="370" y="336"/>
                  </a:lnTo>
                  <a:lnTo>
                    <a:pt x="375" y="341"/>
                  </a:lnTo>
                  <a:lnTo>
                    <a:pt x="380" y="346"/>
                  </a:lnTo>
                  <a:lnTo>
                    <a:pt x="385" y="349"/>
                  </a:lnTo>
                  <a:lnTo>
                    <a:pt x="390" y="352"/>
                  </a:lnTo>
                  <a:lnTo>
                    <a:pt x="395" y="354"/>
                  </a:lnTo>
                  <a:lnTo>
                    <a:pt x="400" y="356"/>
                  </a:lnTo>
                  <a:lnTo>
                    <a:pt x="405" y="357"/>
                  </a:lnTo>
                  <a:lnTo>
                    <a:pt x="410" y="358"/>
                  </a:lnTo>
                  <a:lnTo>
                    <a:pt x="416" y="359"/>
                  </a:lnTo>
                  <a:lnTo>
                    <a:pt x="421" y="360"/>
                  </a:lnTo>
                  <a:lnTo>
                    <a:pt x="426" y="360"/>
                  </a:lnTo>
                  <a:lnTo>
                    <a:pt x="431" y="361"/>
                  </a:lnTo>
                  <a:lnTo>
                    <a:pt x="436" y="361"/>
                  </a:lnTo>
                  <a:lnTo>
                    <a:pt x="441" y="361"/>
                  </a:lnTo>
                  <a:lnTo>
                    <a:pt x="446" y="361"/>
                  </a:lnTo>
                  <a:lnTo>
                    <a:pt x="451" y="361"/>
                  </a:lnTo>
                  <a:lnTo>
                    <a:pt x="456" y="361"/>
                  </a:lnTo>
                  <a:lnTo>
                    <a:pt x="461" y="361"/>
                  </a:lnTo>
                  <a:lnTo>
                    <a:pt x="466" y="361"/>
                  </a:lnTo>
                  <a:lnTo>
                    <a:pt x="471" y="361"/>
                  </a:lnTo>
                  <a:lnTo>
                    <a:pt x="476" y="361"/>
                  </a:lnTo>
                  <a:lnTo>
                    <a:pt x="482" y="361"/>
                  </a:lnTo>
                  <a:lnTo>
                    <a:pt x="487" y="361"/>
                  </a:lnTo>
                  <a:lnTo>
                    <a:pt x="492" y="361"/>
                  </a:lnTo>
                  <a:lnTo>
                    <a:pt x="497" y="361"/>
                  </a:lnTo>
                  <a:lnTo>
                    <a:pt x="502" y="361"/>
                  </a:lnTo>
                  <a:lnTo>
                    <a:pt x="507" y="361"/>
                  </a:lnTo>
                </a:path>
              </a:pathLst>
            </a:cu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67E4148-B47E-683F-5C74-46A870AB0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2704"/>
              <a:ext cx="1504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7F04253-1819-CF3D-13CE-F2E346669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2704"/>
              <a:ext cx="0" cy="27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6BF27FD-DDC8-93D4-D7F4-48DF9904F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2704"/>
              <a:ext cx="0" cy="27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8C2D6749-ED13-AEFE-33A2-D5131B29E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2704"/>
              <a:ext cx="0" cy="27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4DA8FC03-5BF5-D0E0-6FED-AC75D913B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3" y="2704"/>
              <a:ext cx="0" cy="27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F844E938-581B-72CB-4A6F-B83AB6524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0" y="2704"/>
              <a:ext cx="0" cy="27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B4CA9636-9658-F6FE-3D8C-D8AB47EDC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" y="2772"/>
              <a:ext cx="43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-5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B5CB72BE-C487-9DD8-8C2C-D8EB3957B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" y="2772"/>
              <a:ext cx="27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4DA290FF-4DB4-654A-6D3A-BE5CF66F4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2772"/>
              <a:ext cx="27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A2B4B89C-5166-3178-D962-131AAE068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2772"/>
              <a:ext cx="5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10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632AACD8-3CDE-0F9D-95DA-15FF04ED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2772"/>
              <a:ext cx="5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15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4E5661E0-C4AB-801D-86F3-E9F8F9559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1304"/>
              <a:ext cx="0" cy="1344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3DA43BE6-B9C4-EF5E-58E6-F0F37D3B12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2648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23D7AEC9-1EE5-8EE5-3CC4-4882EA86D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2381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8F751364-3ACD-150B-E14B-9DD119164F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2111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2B15715B-9AAF-E58A-90EF-E61C0A38D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1844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F80D26D6-B443-42E9-AF24-A57BA2B33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1574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4546FF11-8B5E-FE6A-C91C-DE7597CE7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" y="1304"/>
              <a:ext cx="26" cy="0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CCECB2A6-FEA2-1033-E029-468EE4AABA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2619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0.00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EC1064A1-5A18-8FA0-001D-AC0A94A8D5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2352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0.05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0C88CDC8-5CDC-512C-0FE7-595419230E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2082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0.10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5D8E1CF0-FD7F-DFEA-0435-080ABEC6F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1815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0.15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75B2ABC9-9DB7-6F42-2E1A-2CF2E246C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1545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0.20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CA86F3C3-A252-07A1-1738-14642C8472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4" y="1274"/>
              <a:ext cx="95" cy="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800">
                  <a:solidFill>
                    <a:srgbClr val="000000"/>
                  </a:solidFill>
                </a:rPr>
                <a:t>0.25</a:t>
              </a: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5DB4925B-8C0E-7B4B-FB09-4C4151CC2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1250"/>
              <a:ext cx="1626" cy="1454"/>
            </a:xfrm>
            <a:prstGeom prst="rect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1690647A-1D4E-9DF6-A023-93F361F2A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2858"/>
              <a:ext cx="40" cy="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l-GR" sz="1200" dirty="0">
                  <a:solidFill>
                    <a:schemeClr val="tx1"/>
                  </a:solidFill>
                </a:rPr>
                <a:t>θ</a:t>
              </a:r>
              <a:endParaRPr lang="en-US" altLang="en-US" sz="1200" dirty="0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C50F5A85-EC53-98BB-7900-4DED5B844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" y="1084"/>
              <a:ext cx="771" cy="10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>
                <a:defRPr/>
              </a:pPr>
              <a:r>
                <a:rPr lang="en-US" altLang="en-US" sz="1400" dirty="0">
                  <a:solidFill>
                    <a:schemeClr val="accent3"/>
                  </a:solidFill>
                </a:rPr>
                <a:t>Posterior distribution</a:t>
              </a:r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9CAEA9EB-B456-E949-3809-F3C46C892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1266"/>
              <a:ext cx="0" cy="1454"/>
            </a:xfrm>
            <a:prstGeom prst="line">
              <a:avLst/>
            </a:pr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9B74E0C0-0B1B-869F-8A96-99EDADA49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" y="1609"/>
              <a:ext cx="715" cy="1039"/>
            </a:xfrm>
            <a:custGeom>
              <a:avLst/>
              <a:gdLst>
                <a:gd name="T0" fmla="*/ 0 w 715"/>
                <a:gd name="T1" fmla="*/ 1039 h 1039"/>
                <a:gd name="T2" fmla="*/ 39 w 715"/>
                <a:gd name="T3" fmla="*/ 1039 h 1039"/>
                <a:gd name="T4" fmla="*/ 74 w 715"/>
                <a:gd name="T5" fmla="*/ 1039 h 1039"/>
                <a:gd name="T6" fmla="*/ 113 w 715"/>
                <a:gd name="T7" fmla="*/ 1039 h 1039"/>
                <a:gd name="T8" fmla="*/ 151 w 715"/>
                <a:gd name="T9" fmla="*/ 1039 h 1039"/>
                <a:gd name="T10" fmla="*/ 187 w 715"/>
                <a:gd name="T11" fmla="*/ 1039 h 1039"/>
                <a:gd name="T12" fmla="*/ 225 w 715"/>
                <a:gd name="T13" fmla="*/ 1039 h 1039"/>
                <a:gd name="T14" fmla="*/ 264 w 715"/>
                <a:gd name="T15" fmla="*/ 1039 h 1039"/>
                <a:gd name="T16" fmla="*/ 300 w 715"/>
                <a:gd name="T17" fmla="*/ 1039 h 1039"/>
                <a:gd name="T18" fmla="*/ 338 w 715"/>
                <a:gd name="T19" fmla="*/ 1039 h 1039"/>
                <a:gd name="T20" fmla="*/ 377 w 715"/>
                <a:gd name="T21" fmla="*/ 1039 h 1039"/>
                <a:gd name="T22" fmla="*/ 412 w 715"/>
                <a:gd name="T23" fmla="*/ 1039 h 1039"/>
                <a:gd name="T24" fmla="*/ 451 w 715"/>
                <a:gd name="T25" fmla="*/ 1039 h 1039"/>
                <a:gd name="T26" fmla="*/ 490 w 715"/>
                <a:gd name="T27" fmla="*/ 1039 h 1039"/>
                <a:gd name="T28" fmla="*/ 525 w 715"/>
                <a:gd name="T29" fmla="*/ 1039 h 1039"/>
                <a:gd name="T30" fmla="*/ 564 w 715"/>
                <a:gd name="T31" fmla="*/ 1039 h 1039"/>
                <a:gd name="T32" fmla="*/ 602 w 715"/>
                <a:gd name="T33" fmla="*/ 1039 h 1039"/>
                <a:gd name="T34" fmla="*/ 641 w 715"/>
                <a:gd name="T35" fmla="*/ 1039 h 1039"/>
                <a:gd name="T36" fmla="*/ 676 w 715"/>
                <a:gd name="T37" fmla="*/ 1039 h 1039"/>
                <a:gd name="T38" fmla="*/ 715 w 715"/>
                <a:gd name="T39" fmla="*/ 1039 h 1039"/>
                <a:gd name="T40" fmla="*/ 715 w 715"/>
                <a:gd name="T41" fmla="*/ 1039 h 1039"/>
                <a:gd name="T42" fmla="*/ 676 w 715"/>
                <a:gd name="T43" fmla="*/ 1039 h 1039"/>
                <a:gd name="T44" fmla="*/ 641 w 715"/>
                <a:gd name="T45" fmla="*/ 1039 h 1039"/>
                <a:gd name="T46" fmla="*/ 602 w 715"/>
                <a:gd name="T47" fmla="*/ 1039 h 1039"/>
                <a:gd name="T48" fmla="*/ 564 w 715"/>
                <a:gd name="T49" fmla="*/ 1039 h 1039"/>
                <a:gd name="T50" fmla="*/ 525 w 715"/>
                <a:gd name="T51" fmla="*/ 1039 h 1039"/>
                <a:gd name="T52" fmla="*/ 490 w 715"/>
                <a:gd name="T53" fmla="*/ 1039 h 1039"/>
                <a:gd name="T54" fmla="*/ 451 w 715"/>
                <a:gd name="T55" fmla="*/ 1036 h 1039"/>
                <a:gd name="T56" fmla="*/ 412 w 715"/>
                <a:gd name="T57" fmla="*/ 1027 h 1039"/>
                <a:gd name="T58" fmla="*/ 377 w 715"/>
                <a:gd name="T59" fmla="*/ 1015 h 1039"/>
                <a:gd name="T60" fmla="*/ 338 w 715"/>
                <a:gd name="T61" fmla="*/ 994 h 1039"/>
                <a:gd name="T62" fmla="*/ 300 w 715"/>
                <a:gd name="T63" fmla="*/ 956 h 1039"/>
                <a:gd name="T64" fmla="*/ 264 w 715"/>
                <a:gd name="T65" fmla="*/ 896 h 1039"/>
                <a:gd name="T66" fmla="*/ 225 w 715"/>
                <a:gd name="T67" fmla="*/ 807 h 1039"/>
                <a:gd name="T68" fmla="*/ 187 w 715"/>
                <a:gd name="T69" fmla="*/ 692 h 1039"/>
                <a:gd name="T70" fmla="*/ 151 w 715"/>
                <a:gd name="T71" fmla="*/ 549 h 1039"/>
                <a:gd name="T72" fmla="*/ 113 w 715"/>
                <a:gd name="T73" fmla="*/ 389 h 1039"/>
                <a:gd name="T74" fmla="*/ 74 w 715"/>
                <a:gd name="T75" fmla="*/ 232 h 1039"/>
                <a:gd name="T76" fmla="*/ 39 w 715"/>
                <a:gd name="T77" fmla="*/ 92 h 1039"/>
                <a:gd name="T78" fmla="*/ 0 w 715"/>
                <a:gd name="T79" fmla="*/ 0 h 1039"/>
                <a:gd name="T80" fmla="*/ 0 w 715"/>
                <a:gd name="T81" fmla="*/ 1039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15" h="1039">
                  <a:moveTo>
                    <a:pt x="0" y="1039"/>
                  </a:moveTo>
                  <a:lnTo>
                    <a:pt x="39" y="1039"/>
                  </a:lnTo>
                  <a:lnTo>
                    <a:pt x="74" y="1039"/>
                  </a:lnTo>
                  <a:lnTo>
                    <a:pt x="113" y="1039"/>
                  </a:lnTo>
                  <a:lnTo>
                    <a:pt x="151" y="1039"/>
                  </a:lnTo>
                  <a:lnTo>
                    <a:pt x="187" y="1039"/>
                  </a:lnTo>
                  <a:lnTo>
                    <a:pt x="225" y="1039"/>
                  </a:lnTo>
                  <a:lnTo>
                    <a:pt x="264" y="1039"/>
                  </a:lnTo>
                  <a:lnTo>
                    <a:pt x="300" y="1039"/>
                  </a:lnTo>
                  <a:lnTo>
                    <a:pt x="338" y="1039"/>
                  </a:lnTo>
                  <a:lnTo>
                    <a:pt x="377" y="1039"/>
                  </a:lnTo>
                  <a:lnTo>
                    <a:pt x="412" y="1039"/>
                  </a:lnTo>
                  <a:lnTo>
                    <a:pt x="451" y="1039"/>
                  </a:lnTo>
                  <a:lnTo>
                    <a:pt x="490" y="1039"/>
                  </a:lnTo>
                  <a:lnTo>
                    <a:pt x="525" y="1039"/>
                  </a:lnTo>
                  <a:lnTo>
                    <a:pt x="564" y="1039"/>
                  </a:lnTo>
                  <a:lnTo>
                    <a:pt x="602" y="1039"/>
                  </a:lnTo>
                  <a:lnTo>
                    <a:pt x="641" y="1039"/>
                  </a:lnTo>
                  <a:lnTo>
                    <a:pt x="676" y="1039"/>
                  </a:lnTo>
                  <a:lnTo>
                    <a:pt x="715" y="1039"/>
                  </a:lnTo>
                  <a:lnTo>
                    <a:pt x="715" y="1039"/>
                  </a:lnTo>
                  <a:lnTo>
                    <a:pt x="676" y="1039"/>
                  </a:lnTo>
                  <a:lnTo>
                    <a:pt x="641" y="1039"/>
                  </a:lnTo>
                  <a:lnTo>
                    <a:pt x="602" y="1039"/>
                  </a:lnTo>
                  <a:lnTo>
                    <a:pt x="564" y="1039"/>
                  </a:lnTo>
                  <a:lnTo>
                    <a:pt x="525" y="1039"/>
                  </a:lnTo>
                  <a:lnTo>
                    <a:pt x="490" y="1039"/>
                  </a:lnTo>
                  <a:lnTo>
                    <a:pt x="451" y="1036"/>
                  </a:lnTo>
                  <a:lnTo>
                    <a:pt x="412" y="1027"/>
                  </a:lnTo>
                  <a:lnTo>
                    <a:pt x="377" y="1015"/>
                  </a:lnTo>
                  <a:lnTo>
                    <a:pt x="338" y="994"/>
                  </a:lnTo>
                  <a:lnTo>
                    <a:pt x="300" y="956"/>
                  </a:lnTo>
                  <a:lnTo>
                    <a:pt x="264" y="896"/>
                  </a:lnTo>
                  <a:lnTo>
                    <a:pt x="225" y="807"/>
                  </a:lnTo>
                  <a:lnTo>
                    <a:pt x="187" y="692"/>
                  </a:lnTo>
                  <a:lnTo>
                    <a:pt x="151" y="549"/>
                  </a:lnTo>
                  <a:lnTo>
                    <a:pt x="113" y="389"/>
                  </a:lnTo>
                  <a:lnTo>
                    <a:pt x="74" y="232"/>
                  </a:lnTo>
                  <a:lnTo>
                    <a:pt x="39" y="92"/>
                  </a:lnTo>
                  <a:lnTo>
                    <a:pt x="0" y="0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rgbClr val="0099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1350086-3FE0-A8FF-1964-7A4EA6207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" y="1609"/>
              <a:ext cx="715" cy="1039"/>
            </a:xfrm>
            <a:custGeom>
              <a:avLst/>
              <a:gdLst>
                <a:gd name="T0" fmla="*/ 0 w 241"/>
                <a:gd name="T1" fmla="*/ 350 h 350"/>
                <a:gd name="T2" fmla="*/ 13 w 241"/>
                <a:gd name="T3" fmla="*/ 350 h 350"/>
                <a:gd name="T4" fmla="*/ 25 w 241"/>
                <a:gd name="T5" fmla="*/ 350 h 350"/>
                <a:gd name="T6" fmla="*/ 38 w 241"/>
                <a:gd name="T7" fmla="*/ 350 h 350"/>
                <a:gd name="T8" fmla="*/ 51 w 241"/>
                <a:gd name="T9" fmla="*/ 350 h 350"/>
                <a:gd name="T10" fmla="*/ 63 w 241"/>
                <a:gd name="T11" fmla="*/ 350 h 350"/>
                <a:gd name="T12" fmla="*/ 76 w 241"/>
                <a:gd name="T13" fmla="*/ 350 h 350"/>
                <a:gd name="T14" fmla="*/ 89 w 241"/>
                <a:gd name="T15" fmla="*/ 350 h 350"/>
                <a:gd name="T16" fmla="*/ 101 w 241"/>
                <a:gd name="T17" fmla="*/ 350 h 350"/>
                <a:gd name="T18" fmla="*/ 114 w 241"/>
                <a:gd name="T19" fmla="*/ 350 h 350"/>
                <a:gd name="T20" fmla="*/ 127 w 241"/>
                <a:gd name="T21" fmla="*/ 350 h 350"/>
                <a:gd name="T22" fmla="*/ 139 w 241"/>
                <a:gd name="T23" fmla="*/ 350 h 350"/>
                <a:gd name="T24" fmla="*/ 152 w 241"/>
                <a:gd name="T25" fmla="*/ 350 h 350"/>
                <a:gd name="T26" fmla="*/ 165 w 241"/>
                <a:gd name="T27" fmla="*/ 350 h 350"/>
                <a:gd name="T28" fmla="*/ 177 w 241"/>
                <a:gd name="T29" fmla="*/ 350 h 350"/>
                <a:gd name="T30" fmla="*/ 190 w 241"/>
                <a:gd name="T31" fmla="*/ 350 h 350"/>
                <a:gd name="T32" fmla="*/ 203 w 241"/>
                <a:gd name="T33" fmla="*/ 350 h 350"/>
                <a:gd name="T34" fmla="*/ 216 w 241"/>
                <a:gd name="T35" fmla="*/ 350 h 350"/>
                <a:gd name="T36" fmla="*/ 228 w 241"/>
                <a:gd name="T37" fmla="*/ 350 h 350"/>
                <a:gd name="T38" fmla="*/ 241 w 241"/>
                <a:gd name="T39" fmla="*/ 350 h 350"/>
                <a:gd name="T40" fmla="*/ 241 w 241"/>
                <a:gd name="T41" fmla="*/ 350 h 350"/>
                <a:gd name="T42" fmla="*/ 228 w 241"/>
                <a:gd name="T43" fmla="*/ 350 h 350"/>
                <a:gd name="T44" fmla="*/ 216 w 241"/>
                <a:gd name="T45" fmla="*/ 350 h 350"/>
                <a:gd name="T46" fmla="*/ 203 w 241"/>
                <a:gd name="T47" fmla="*/ 350 h 350"/>
                <a:gd name="T48" fmla="*/ 190 w 241"/>
                <a:gd name="T49" fmla="*/ 350 h 350"/>
                <a:gd name="T50" fmla="*/ 177 w 241"/>
                <a:gd name="T51" fmla="*/ 350 h 350"/>
                <a:gd name="T52" fmla="*/ 165 w 241"/>
                <a:gd name="T53" fmla="*/ 350 h 350"/>
                <a:gd name="T54" fmla="*/ 152 w 241"/>
                <a:gd name="T55" fmla="*/ 349 h 350"/>
                <a:gd name="T56" fmla="*/ 139 w 241"/>
                <a:gd name="T57" fmla="*/ 346 h 350"/>
                <a:gd name="T58" fmla="*/ 127 w 241"/>
                <a:gd name="T59" fmla="*/ 342 h 350"/>
                <a:gd name="T60" fmla="*/ 114 w 241"/>
                <a:gd name="T61" fmla="*/ 335 h 350"/>
                <a:gd name="T62" fmla="*/ 101 w 241"/>
                <a:gd name="T63" fmla="*/ 322 h 350"/>
                <a:gd name="T64" fmla="*/ 89 w 241"/>
                <a:gd name="T65" fmla="*/ 302 h 350"/>
                <a:gd name="T66" fmla="*/ 76 w 241"/>
                <a:gd name="T67" fmla="*/ 272 h 350"/>
                <a:gd name="T68" fmla="*/ 63 w 241"/>
                <a:gd name="T69" fmla="*/ 233 h 350"/>
                <a:gd name="T70" fmla="*/ 51 w 241"/>
                <a:gd name="T71" fmla="*/ 185 h 350"/>
                <a:gd name="T72" fmla="*/ 38 w 241"/>
                <a:gd name="T73" fmla="*/ 131 h 350"/>
                <a:gd name="T74" fmla="*/ 25 w 241"/>
                <a:gd name="T75" fmla="*/ 78 h 350"/>
                <a:gd name="T76" fmla="*/ 13 w 241"/>
                <a:gd name="T77" fmla="*/ 31 h 350"/>
                <a:gd name="T78" fmla="*/ 0 w 241"/>
                <a:gd name="T79" fmla="*/ 0 h 350"/>
                <a:gd name="T80" fmla="*/ 0 w 241"/>
                <a:gd name="T8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350">
                  <a:moveTo>
                    <a:pt x="0" y="350"/>
                  </a:moveTo>
                  <a:lnTo>
                    <a:pt x="13" y="350"/>
                  </a:lnTo>
                  <a:lnTo>
                    <a:pt x="25" y="350"/>
                  </a:lnTo>
                  <a:lnTo>
                    <a:pt x="38" y="350"/>
                  </a:lnTo>
                  <a:lnTo>
                    <a:pt x="51" y="350"/>
                  </a:lnTo>
                  <a:lnTo>
                    <a:pt x="63" y="350"/>
                  </a:lnTo>
                  <a:lnTo>
                    <a:pt x="76" y="350"/>
                  </a:lnTo>
                  <a:lnTo>
                    <a:pt x="89" y="350"/>
                  </a:lnTo>
                  <a:lnTo>
                    <a:pt x="101" y="350"/>
                  </a:lnTo>
                  <a:lnTo>
                    <a:pt x="114" y="350"/>
                  </a:lnTo>
                  <a:lnTo>
                    <a:pt x="127" y="350"/>
                  </a:lnTo>
                  <a:lnTo>
                    <a:pt x="139" y="350"/>
                  </a:lnTo>
                  <a:lnTo>
                    <a:pt x="152" y="350"/>
                  </a:lnTo>
                  <a:lnTo>
                    <a:pt x="165" y="350"/>
                  </a:lnTo>
                  <a:lnTo>
                    <a:pt x="177" y="350"/>
                  </a:lnTo>
                  <a:lnTo>
                    <a:pt x="190" y="350"/>
                  </a:lnTo>
                  <a:lnTo>
                    <a:pt x="203" y="350"/>
                  </a:lnTo>
                  <a:lnTo>
                    <a:pt x="216" y="350"/>
                  </a:lnTo>
                  <a:lnTo>
                    <a:pt x="228" y="350"/>
                  </a:lnTo>
                  <a:lnTo>
                    <a:pt x="241" y="350"/>
                  </a:lnTo>
                  <a:lnTo>
                    <a:pt x="241" y="350"/>
                  </a:lnTo>
                  <a:lnTo>
                    <a:pt x="228" y="350"/>
                  </a:lnTo>
                  <a:lnTo>
                    <a:pt x="216" y="350"/>
                  </a:lnTo>
                  <a:lnTo>
                    <a:pt x="203" y="350"/>
                  </a:lnTo>
                  <a:lnTo>
                    <a:pt x="190" y="350"/>
                  </a:lnTo>
                  <a:lnTo>
                    <a:pt x="177" y="350"/>
                  </a:lnTo>
                  <a:lnTo>
                    <a:pt x="165" y="350"/>
                  </a:lnTo>
                  <a:lnTo>
                    <a:pt x="152" y="349"/>
                  </a:lnTo>
                  <a:lnTo>
                    <a:pt x="139" y="346"/>
                  </a:lnTo>
                  <a:lnTo>
                    <a:pt x="127" y="342"/>
                  </a:lnTo>
                  <a:lnTo>
                    <a:pt x="114" y="335"/>
                  </a:lnTo>
                  <a:lnTo>
                    <a:pt x="101" y="322"/>
                  </a:lnTo>
                  <a:lnTo>
                    <a:pt x="89" y="302"/>
                  </a:lnTo>
                  <a:lnTo>
                    <a:pt x="76" y="272"/>
                  </a:lnTo>
                  <a:lnTo>
                    <a:pt x="63" y="233"/>
                  </a:lnTo>
                  <a:lnTo>
                    <a:pt x="51" y="185"/>
                  </a:lnTo>
                  <a:lnTo>
                    <a:pt x="38" y="131"/>
                  </a:lnTo>
                  <a:lnTo>
                    <a:pt x="25" y="78"/>
                  </a:lnTo>
                  <a:lnTo>
                    <a:pt x="13" y="31"/>
                  </a:lnTo>
                  <a:lnTo>
                    <a:pt x="0" y="0"/>
                  </a:lnTo>
                  <a:lnTo>
                    <a:pt x="0" y="350"/>
                  </a:lnTo>
                </a:path>
              </a:pathLst>
            </a:custGeom>
            <a:noFill/>
            <a:ln w="4763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42" name="TextBox 6">
            <a:extLst>
              <a:ext uri="{FF2B5EF4-FFF2-40B4-BE49-F238E27FC236}">
                <a16:creationId xmlns:a16="http://schemas.microsoft.com/office/drawing/2014/main" id="{3FD408C5-3BC5-1967-97D6-9ED4A8AC6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098" y="4259249"/>
            <a:ext cx="24566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accent2"/>
                </a:solidFill>
                <a:latin typeface="Arial" charset="0"/>
                <a:cs typeface="Arial" charset="0"/>
              </a:defRPr>
            </a:lvl9pPr>
          </a:lstStyle>
          <a:p>
            <a:pPr defTabSz="914377">
              <a:spcBef>
                <a:spcPct val="50000"/>
              </a:spcBef>
              <a:defRPr/>
            </a:pPr>
            <a:r>
              <a:rPr lang="fr-BE" dirty="0">
                <a:solidFill>
                  <a:schemeClr val="accent3"/>
                </a:solidFill>
              </a:rPr>
              <a:t>P(</a:t>
            </a:r>
            <a:r>
              <a:rPr lang="el-GR" dirty="0">
                <a:solidFill>
                  <a:schemeClr val="accent3"/>
                </a:solidFill>
              </a:rPr>
              <a:t>θ</a:t>
            </a:r>
            <a:r>
              <a:rPr lang="fr-BE" dirty="0">
                <a:solidFill>
                  <a:schemeClr val="accent3"/>
                </a:solidFill>
              </a:rPr>
              <a:t>&gt;5.4) = 0.41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43" name="Straight Arrow Connector 5">
            <a:extLst>
              <a:ext uri="{FF2B5EF4-FFF2-40B4-BE49-F238E27FC236}">
                <a16:creationId xmlns:a16="http://schemas.microsoft.com/office/drawing/2014/main" id="{5C437837-55C8-42F8-F8FE-3552C57486C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88443" y="4499035"/>
            <a:ext cx="1944255" cy="158663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E2EA1A3-F392-2F89-91FE-6F774A69C149}"/>
              </a:ext>
            </a:extLst>
          </p:cNvPr>
          <p:cNvSpPr txBox="1"/>
          <p:nvPr/>
        </p:nvSpPr>
        <p:spPr>
          <a:xfrm>
            <a:off x="5730460" y="2882924"/>
            <a:ext cx="405048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dirty="0">
                <a:solidFill>
                  <a:srgbClr val="0099A8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rgbClr val="233C4C"/>
                </a:solidFill>
                <a:latin typeface="Arial" panose="020B0604020202020204"/>
              </a:rPr>
              <a:t>Various questions can easily be answered</a:t>
            </a:r>
          </a:p>
        </p:txBody>
      </p:sp>
    </p:spTree>
    <p:extLst>
      <p:ext uri="{BB962C8B-B14F-4D97-AF65-F5344CB8AC3E}">
        <p14:creationId xmlns:p14="http://schemas.microsoft.com/office/powerpoint/2010/main" val="2674376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14CBCCE-5512-7C38-E050-667E756958D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360362" lvl="1" indent="0">
                  <a:buNone/>
                </a:pPr>
                <a:r>
                  <a:rPr lang="en-US" noProof="0" dirty="0"/>
                  <a:t>Given the model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) and the posterior distribution of its parameters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), what are the plausible values for a future observation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noProof="0" dirty="0"/>
                  <a:t>?</a:t>
                </a:r>
              </a:p>
              <a:p>
                <a:pPr marL="360362" lvl="1" indent="0">
                  <a:buNone/>
                </a:pPr>
                <a:br>
                  <a:rPr lang="en-US" noProof="0" dirty="0"/>
                </a:br>
                <a:endParaRPr lang="en-B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14CBCCE-5512-7C38-E050-667E75695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t="-17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8C76AE-71BD-F7D0-22CC-AAA1D125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 Predictive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F6C8-ECFE-4E69-9529-20031BE65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Posterior predictive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DE527-5DA9-CAC3-0F9E-C9A7624D4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B9B78521-C368-3751-9F13-B564BE401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4186"/>
              </p:ext>
            </p:extLst>
          </p:nvPr>
        </p:nvGraphicFramePr>
        <p:xfrm>
          <a:off x="3752599" y="3402957"/>
          <a:ext cx="4857131" cy="71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82800" imgH="304800" progId="Equation.3">
                  <p:embed/>
                </p:oleObj>
              </mc:Choice>
              <mc:Fallback>
                <p:oleObj name="Equation" r:id="rId3" imgW="2082800" imgH="304800" progId="Equation.3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599" y="3402957"/>
                        <a:ext cx="4857131" cy="71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2878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9A590D-B1DD-3576-DEAC-BF6C3B2D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 Predictive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8449F-7529-87B1-704F-6DB202F9E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60"/>
            <a:ext cx="13177520" cy="383017"/>
          </a:xfrm>
        </p:spPr>
        <p:txBody>
          <a:bodyPr/>
          <a:lstStyle/>
          <a:p>
            <a:r>
              <a:rPr lang="en-BE" dirty="0"/>
              <a:t>Example</a:t>
            </a:r>
          </a:p>
          <a:p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1BA80-4574-3ADB-7411-6BC6DCCAB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81075-29D1-795B-8F53-8782F7FB53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BE" sz="900" dirty="0">
                <a:solidFill>
                  <a:schemeClr val="accent3"/>
                </a:solidFill>
              </a:rPr>
              <a:t>*</a:t>
            </a:r>
            <a:r>
              <a:rPr lang="fr-BE" sz="900" dirty="0" err="1">
                <a:solidFill>
                  <a:schemeClr val="accent3"/>
                </a:solidFill>
              </a:rPr>
              <a:t>see</a:t>
            </a:r>
            <a:r>
              <a:rPr lang="fr-BE" sz="900" dirty="0">
                <a:solidFill>
                  <a:schemeClr val="accent3"/>
                </a:solidFill>
              </a:rPr>
              <a:t>: </a:t>
            </a:r>
            <a:r>
              <a:rPr lang="fr-BE" sz="900" dirty="0" err="1">
                <a:solidFill>
                  <a:schemeClr val="accent3"/>
                </a:solidFill>
              </a:rPr>
              <a:t>Gelman</a:t>
            </a:r>
            <a:r>
              <a:rPr lang="fr-BE" sz="900" dirty="0">
                <a:solidFill>
                  <a:schemeClr val="accent3"/>
                </a:solidFill>
              </a:rPr>
              <a:t>, A., Carlin, J. B., Stern, H. S. and Rubin, D. B. (2004). </a:t>
            </a:r>
            <a:r>
              <a:rPr lang="fr-BE" sz="900" i="1" dirty="0" err="1">
                <a:solidFill>
                  <a:schemeClr val="accent3"/>
                </a:solidFill>
              </a:rPr>
              <a:t>Bayesian</a:t>
            </a:r>
            <a:r>
              <a:rPr lang="fr-BE" sz="900" i="1" dirty="0">
                <a:solidFill>
                  <a:schemeClr val="accent3"/>
                </a:solidFill>
              </a:rPr>
              <a:t> Data </a:t>
            </a:r>
            <a:r>
              <a:rPr lang="fr-BE" sz="900" i="1" dirty="0" err="1">
                <a:solidFill>
                  <a:schemeClr val="accent3"/>
                </a:solidFill>
              </a:rPr>
              <a:t>Analysis</a:t>
            </a:r>
            <a:r>
              <a:rPr lang="fr-BE" sz="900" dirty="0">
                <a:solidFill>
                  <a:schemeClr val="accent3"/>
                </a:solidFill>
              </a:rPr>
              <a:t>. </a:t>
            </a:r>
            <a:r>
              <a:rPr lang="en-US" sz="900" dirty="0">
                <a:solidFill>
                  <a:schemeClr val="accent3"/>
                </a:solidFill>
              </a:rPr>
              <a:t>Chapman and Hall/CRC, 2</a:t>
            </a:r>
            <a:r>
              <a:rPr lang="en-US" sz="900" baseline="30000" dirty="0">
                <a:solidFill>
                  <a:schemeClr val="accent3"/>
                </a:solidFill>
              </a:rPr>
              <a:t>nd</a:t>
            </a:r>
            <a:r>
              <a:rPr lang="en-US" sz="900" dirty="0">
                <a:solidFill>
                  <a:schemeClr val="accent3"/>
                </a:solidFill>
              </a:rPr>
              <a:t> ed. </a:t>
            </a:r>
            <a:r>
              <a:rPr lang="fr-BE" sz="900" dirty="0" err="1">
                <a:solidFill>
                  <a:schemeClr val="accent3"/>
                </a:solidFill>
              </a:rPr>
              <a:t>Chapter</a:t>
            </a:r>
            <a:r>
              <a:rPr lang="fr-BE" sz="900" dirty="0">
                <a:solidFill>
                  <a:schemeClr val="accent3"/>
                </a:solidFill>
              </a:rPr>
              <a:t> 3, p 77. </a:t>
            </a:r>
            <a:endParaRPr lang="en-US" sz="900" dirty="0">
              <a:solidFill>
                <a:schemeClr val="accent3"/>
              </a:solidFill>
            </a:endParaRPr>
          </a:p>
          <a:p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D2045B8-FF17-103C-3D75-29B70781FFC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2313" y="1783688"/>
                <a:ext cx="13181647" cy="551993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u="sng" noProof="0" dirty="0"/>
                  <a:t>Mean estimation example </a:t>
                </a:r>
                <a:r>
                  <a:rPr lang="en-US" sz="2000" noProof="0" dirty="0"/>
                  <a:t>(unknown variance)</a:t>
                </a:r>
                <a:br>
                  <a:rPr lang="en-US" sz="2000" noProof="0" dirty="0"/>
                </a:br>
                <a:endParaRPr lang="en-US" sz="20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noProof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noProof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noProof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noProof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noProof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noProof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sty m:val="p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noProof="0" dirty="0"/>
              </a:p>
              <a:p>
                <a:r>
                  <a:rPr lang="en-US" sz="2000" dirty="0"/>
                  <a:t>In some cases, the posterior predictive distribution can be obtained in analytical form*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box>
                                <m:box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noProof="0" dirty="0"/>
              </a:p>
              <a:p>
                <a:r>
                  <a:rPr lang="en-US" sz="2000" noProof="0" dirty="0"/>
                  <a:t>To draw predictions</a:t>
                </a:r>
              </a:p>
              <a:p>
                <a:pPr marL="0" indent="0">
                  <a:buNone/>
                </a:pPr>
                <a:r>
                  <a:rPr lang="en-US" sz="2000" noProof="0" dirty="0"/>
                  <a:t>	sample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from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noProof="0" dirty="0"/>
                </a:br>
                <a:r>
                  <a:rPr lang="en-US" sz="2000" noProof="0" dirty="0"/>
                  <a:t>   	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noProof="0" dirty="0"/>
                  <a:t> from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noProof="0" dirty="0"/>
              </a:p>
              <a:p>
                <a:pPr marL="360362" lvl="1" indent="0"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D2045B8-FF17-103C-3D75-29B70781F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2313" y="1783688"/>
                <a:ext cx="13181647" cy="5519937"/>
              </a:xfrm>
              <a:blipFill>
                <a:blip r:embed="rId2"/>
                <a:stretch>
                  <a:fillRect l="-1155" t="-1009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050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9A590D-B1DD-3576-DEAC-BF6C3B2D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 Predictive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8449F-7529-87B1-704F-6DB202F9E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60"/>
            <a:ext cx="13177520" cy="383017"/>
          </a:xfrm>
        </p:spPr>
        <p:txBody>
          <a:bodyPr/>
          <a:lstStyle/>
          <a:p>
            <a:r>
              <a:rPr lang="en-BE" dirty="0"/>
              <a:t>Example</a:t>
            </a:r>
          </a:p>
          <a:p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1BA80-4574-3ADB-7411-6BC6DCCAB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81075-29D1-795B-8F53-8782F7FB53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BE" sz="900" dirty="0">
                <a:solidFill>
                  <a:schemeClr val="accent3"/>
                </a:solidFill>
              </a:rPr>
              <a:t>*</a:t>
            </a:r>
            <a:r>
              <a:rPr lang="fr-BE" sz="900" dirty="0" err="1">
                <a:solidFill>
                  <a:schemeClr val="accent3"/>
                </a:solidFill>
              </a:rPr>
              <a:t>see</a:t>
            </a:r>
            <a:r>
              <a:rPr lang="fr-BE" sz="900" dirty="0">
                <a:solidFill>
                  <a:schemeClr val="accent3"/>
                </a:solidFill>
              </a:rPr>
              <a:t>: </a:t>
            </a:r>
            <a:r>
              <a:rPr lang="fr-BE" sz="900" dirty="0" err="1">
                <a:solidFill>
                  <a:schemeClr val="accent3"/>
                </a:solidFill>
              </a:rPr>
              <a:t>Gelman</a:t>
            </a:r>
            <a:r>
              <a:rPr lang="fr-BE" sz="900" dirty="0">
                <a:solidFill>
                  <a:schemeClr val="accent3"/>
                </a:solidFill>
              </a:rPr>
              <a:t>, A., Carlin, J. B., Stern, H. S. and Rubin, D. B. (2004). </a:t>
            </a:r>
            <a:r>
              <a:rPr lang="fr-BE" sz="900" i="1" dirty="0" err="1">
                <a:solidFill>
                  <a:schemeClr val="accent3"/>
                </a:solidFill>
              </a:rPr>
              <a:t>Bayesian</a:t>
            </a:r>
            <a:r>
              <a:rPr lang="fr-BE" sz="900" i="1" dirty="0">
                <a:solidFill>
                  <a:schemeClr val="accent3"/>
                </a:solidFill>
              </a:rPr>
              <a:t> Data </a:t>
            </a:r>
            <a:r>
              <a:rPr lang="fr-BE" sz="900" i="1" dirty="0" err="1">
                <a:solidFill>
                  <a:schemeClr val="accent3"/>
                </a:solidFill>
              </a:rPr>
              <a:t>Analysis</a:t>
            </a:r>
            <a:r>
              <a:rPr lang="fr-BE" sz="900" dirty="0">
                <a:solidFill>
                  <a:schemeClr val="accent3"/>
                </a:solidFill>
              </a:rPr>
              <a:t>. </a:t>
            </a:r>
            <a:r>
              <a:rPr lang="en-US" sz="900" dirty="0">
                <a:solidFill>
                  <a:schemeClr val="accent3"/>
                </a:solidFill>
              </a:rPr>
              <a:t>Chapman and Hall/CRC, 2</a:t>
            </a:r>
            <a:r>
              <a:rPr lang="en-US" sz="900" baseline="30000" dirty="0">
                <a:solidFill>
                  <a:schemeClr val="accent3"/>
                </a:solidFill>
              </a:rPr>
              <a:t>nd</a:t>
            </a:r>
            <a:r>
              <a:rPr lang="en-US" sz="900" dirty="0">
                <a:solidFill>
                  <a:schemeClr val="accent3"/>
                </a:solidFill>
              </a:rPr>
              <a:t> ed. </a:t>
            </a:r>
            <a:r>
              <a:rPr lang="fr-BE" sz="900" dirty="0" err="1">
                <a:solidFill>
                  <a:schemeClr val="accent3"/>
                </a:solidFill>
              </a:rPr>
              <a:t>Chapter</a:t>
            </a:r>
            <a:r>
              <a:rPr lang="fr-BE" sz="900" dirty="0">
                <a:solidFill>
                  <a:schemeClr val="accent3"/>
                </a:solidFill>
              </a:rPr>
              <a:t> 3, p 77. </a:t>
            </a:r>
            <a:endParaRPr lang="en-US" sz="900" dirty="0">
              <a:solidFill>
                <a:schemeClr val="accent3"/>
              </a:solidFill>
            </a:endParaRPr>
          </a:p>
          <a:p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D2045B8-FF17-103C-3D75-29B70781FFC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2313" y="1783688"/>
                <a:ext cx="13181647" cy="551993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u="sng" noProof="0" dirty="0"/>
                  <a:t>Mean estimation example </a:t>
                </a:r>
                <a:r>
                  <a:rPr lang="en-US" sz="2000" noProof="0" dirty="0"/>
                  <a:t>(unknown variance)</a:t>
                </a:r>
                <a:br>
                  <a:rPr lang="en-US" sz="2000" noProof="0" dirty="0"/>
                </a:br>
                <a:endParaRPr lang="en-US" sz="20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noProof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noProof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noProof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noProof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noProof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noProof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000" noProof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sty m:val="p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noProof="0" dirty="0"/>
              </a:p>
              <a:p>
                <a:r>
                  <a:rPr lang="en-US" sz="2000" dirty="0"/>
                  <a:t>In some cases, the posterior predictive distribution can be obtained in analytical form*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box>
                                <m:box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noProof="0" dirty="0"/>
              </a:p>
              <a:p>
                <a:r>
                  <a:rPr lang="en-US" sz="2000" noProof="0" dirty="0"/>
                  <a:t>To draw predictions</a:t>
                </a:r>
              </a:p>
              <a:p>
                <a:pPr lvl="1"/>
                <a:r>
                  <a:rPr lang="en-US" sz="1600" dirty="0">
                    <a:solidFill>
                      <a:srgbClr val="C00000"/>
                    </a:solidFill>
                  </a:rPr>
                  <a:t>Practical</a:t>
                </a:r>
                <a:endParaRPr lang="en-US" sz="1600" noProof="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noProof="0" dirty="0"/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D2045B8-FF17-103C-3D75-29B70781F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2313" y="1783688"/>
                <a:ext cx="13181647" cy="5519937"/>
              </a:xfrm>
              <a:blipFill>
                <a:blip r:embed="rId2"/>
                <a:stretch>
                  <a:fillRect l="-1155" t="-1009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C1FC975-3B18-93C8-E301-11CD1AB7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78" y="4838178"/>
            <a:ext cx="7772400" cy="363865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615801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2FA78-A5DF-F0E2-BD7B-79123C848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362E625E-07D4-88C2-658C-65FE4D53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5" y="364164"/>
            <a:ext cx="14218279" cy="69913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528358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A6B7F-D62B-2E14-94D7-7DB30C4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Posterior Predictive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BE1B8-72E8-4882-1780-853B5DA40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Difference between simulations and 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4043C-EF94-013E-B902-1E6133694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B24125-25C9-6E6F-667B-09EF0976DC12}"/>
              </a:ext>
            </a:extLst>
          </p:cNvPr>
          <p:cNvSpPr txBox="1">
            <a:spLocks/>
          </p:cNvSpPr>
          <p:nvPr/>
        </p:nvSpPr>
        <p:spPr>
          <a:xfrm>
            <a:off x="596192" y="2108175"/>
            <a:ext cx="5670135" cy="194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rgbClr val="BA3209"/>
                </a:solidFill>
                <a:ea typeface="ＭＳ Ｐゴシック" pitchFamily="34" charset="-128"/>
              </a:rPr>
              <a:t>Simulations</a:t>
            </a:r>
            <a:endParaRPr lang="en-US" sz="2400" b="1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pitchFamily="34" charset="-128"/>
              </a:rPr>
              <a:t>the “new observations” are drawn from a distribution “centered” on estimated location and dispersion parameters (treated as “true values”).</a:t>
            </a:r>
          </a:p>
          <a:p>
            <a:pPr>
              <a:buFont typeface="Arial" charset="0"/>
              <a:buNone/>
              <a:defRPr/>
            </a:pP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96AF798-A7EA-879A-DC79-59C181ECEA3A}"/>
              </a:ext>
            </a:extLst>
          </p:cNvPr>
          <p:cNvSpPr txBox="1">
            <a:spLocks/>
          </p:cNvSpPr>
          <p:nvPr/>
        </p:nvSpPr>
        <p:spPr>
          <a:xfrm>
            <a:off x="7702984" y="2036868"/>
            <a:ext cx="6200975" cy="19434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rgbClr val="BA3209"/>
                </a:solidFill>
                <a:ea typeface="ＭＳ Ｐゴシック" pitchFamily="34" charset="-128"/>
              </a:rPr>
              <a:t>Predictions</a:t>
            </a:r>
            <a:endParaRPr lang="en-US" sz="2400" b="1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pitchFamily="34" charset="-128"/>
              </a:rPr>
              <a:t>the uncertainty of parameter estimates (location and dispersion) is taken into account before drawing “new observations” from relevant distributions</a:t>
            </a:r>
          </a:p>
          <a:p>
            <a:pPr>
              <a:buFont typeface="Arial" charset="0"/>
              <a:buNone/>
              <a:defRPr/>
            </a:pPr>
            <a:endParaRPr lang="en-US" sz="2400" dirty="0">
              <a:ea typeface="ＭＳ Ｐゴシック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7540AA-FF45-2301-3B25-1C7D5C093399}"/>
              </a:ext>
            </a:extLst>
          </p:cNvPr>
          <p:cNvCxnSpPr>
            <a:cxnSpLocks/>
          </p:cNvCxnSpPr>
          <p:nvPr/>
        </p:nvCxnSpPr>
        <p:spPr>
          <a:xfrm>
            <a:off x="6741228" y="2254554"/>
            <a:ext cx="0" cy="49693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E27D9-E2C4-86B9-D8D3-9DC9B5FAEB65}"/>
              </a:ext>
            </a:extLst>
          </p:cNvPr>
          <p:cNvGrpSpPr/>
          <p:nvPr/>
        </p:nvGrpSpPr>
        <p:grpSpPr>
          <a:xfrm>
            <a:off x="793824" y="4739223"/>
            <a:ext cx="4114207" cy="2446857"/>
            <a:chOff x="1277635" y="2031690"/>
            <a:chExt cx="2432920" cy="146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3A5178-4FC2-AD2F-9CB8-0AA5C780554D}"/>
                </a:ext>
              </a:extLst>
            </p:cNvPr>
            <p:cNvGrpSpPr/>
            <p:nvPr/>
          </p:nvGrpSpPr>
          <p:grpSpPr>
            <a:xfrm>
              <a:off x="1277635" y="2031690"/>
              <a:ext cx="2432920" cy="1463372"/>
              <a:chOff x="1277635" y="2031690"/>
              <a:chExt cx="2432920" cy="1463372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7EA71F97-1F1D-2C30-3BD7-B35BB1AB8D3F}"/>
                  </a:ext>
                </a:extLst>
              </p:cNvPr>
              <p:cNvSpPr/>
              <p:nvPr/>
            </p:nvSpPr>
            <p:spPr>
              <a:xfrm>
                <a:off x="1277635" y="2031690"/>
                <a:ext cx="2432920" cy="1443318"/>
              </a:xfrm>
              <a:custGeom>
                <a:avLst/>
                <a:gdLst>
                  <a:gd name="connsiteX0" fmla="*/ 0 w 5806773"/>
                  <a:gd name="connsiteY0" fmla="*/ 2469548 h 2476222"/>
                  <a:gd name="connsiteX1" fmla="*/ 1862172 w 5806773"/>
                  <a:gd name="connsiteY1" fmla="*/ 1822126 h 2476222"/>
                  <a:gd name="connsiteX2" fmla="*/ 2910061 w 5806773"/>
                  <a:gd name="connsiteY2" fmla="*/ 0 h 2476222"/>
                  <a:gd name="connsiteX3" fmla="*/ 3957950 w 5806773"/>
                  <a:gd name="connsiteY3" fmla="*/ 1815452 h 2476222"/>
                  <a:gd name="connsiteX4" fmla="*/ 5806773 w 5806773"/>
                  <a:gd name="connsiteY4" fmla="*/ 2476222 h 24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6773" h="2476222">
                    <a:moveTo>
                      <a:pt x="0" y="2469548"/>
                    </a:moveTo>
                    <a:cubicBezTo>
                      <a:pt x="688581" y="2351632"/>
                      <a:pt x="1377162" y="2233717"/>
                      <a:pt x="1862172" y="1822126"/>
                    </a:cubicBezTo>
                    <a:cubicBezTo>
                      <a:pt x="2347182" y="1410535"/>
                      <a:pt x="2560765" y="1112"/>
                      <a:pt x="2910061" y="0"/>
                    </a:cubicBezTo>
                    <a:cubicBezTo>
                      <a:pt x="3259357" y="-1112"/>
                      <a:pt x="3475165" y="1402748"/>
                      <a:pt x="3957950" y="1815452"/>
                    </a:cubicBezTo>
                    <a:cubicBezTo>
                      <a:pt x="4440735" y="2228156"/>
                      <a:pt x="5123754" y="2352189"/>
                      <a:pt x="5806773" y="2476222"/>
                    </a:cubicBezTo>
                  </a:path>
                </a:pathLst>
              </a:custGeom>
              <a:noFill/>
              <a:ln w="28575">
                <a:solidFill>
                  <a:srgbClr val="F581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7465FCD-FF29-053A-F931-5DC343DF3E55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>
                <a:off x="2496891" y="2031690"/>
                <a:ext cx="4879" cy="1463372"/>
              </a:xfrm>
              <a:prstGeom prst="straightConnector1">
                <a:avLst/>
              </a:prstGeom>
              <a:ln w="12700">
                <a:solidFill>
                  <a:srgbClr val="2130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0D609E7-0C06-7E59-50A8-AB7C7B6D7C7B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 flipV="1">
                <a:off x="2057847" y="3089864"/>
                <a:ext cx="878089" cy="3890"/>
              </a:xfrm>
              <a:prstGeom prst="straightConnector1">
                <a:avLst/>
              </a:prstGeom>
              <a:ln w="12700">
                <a:solidFill>
                  <a:srgbClr val="21303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30F588-C100-8317-97CB-9D90C7AD8807}"/>
                </a:ext>
              </a:extLst>
            </p:cNvPr>
            <p:cNvCxnSpPr>
              <a:stCxn id="17" idx="0"/>
              <a:endCxn id="17" idx="4"/>
            </p:cNvCxnSpPr>
            <p:nvPr/>
          </p:nvCxnSpPr>
          <p:spPr>
            <a:xfrm>
              <a:off x="1277635" y="3471118"/>
              <a:ext cx="2432920" cy="3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1A7FEF-7918-7357-2F97-2EF7D5F379AA}"/>
              </a:ext>
            </a:extLst>
          </p:cNvPr>
          <p:cNvGrpSpPr/>
          <p:nvPr/>
        </p:nvGrpSpPr>
        <p:grpSpPr>
          <a:xfrm>
            <a:off x="8574426" y="4414599"/>
            <a:ext cx="4784130" cy="2650537"/>
            <a:chOff x="4897207" y="1544747"/>
            <a:chExt cx="3249806" cy="18378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D7C66C-D78C-C059-9AD7-2E026934F3C1}"/>
                </a:ext>
              </a:extLst>
            </p:cNvPr>
            <p:cNvSpPr/>
            <p:nvPr/>
          </p:nvSpPr>
          <p:spPr>
            <a:xfrm>
              <a:off x="5005099" y="2021196"/>
              <a:ext cx="2432920" cy="1361359"/>
            </a:xfrm>
            <a:custGeom>
              <a:avLst/>
              <a:gdLst>
                <a:gd name="connsiteX0" fmla="*/ 0 w 5806773"/>
                <a:gd name="connsiteY0" fmla="*/ 2469548 h 2476222"/>
                <a:gd name="connsiteX1" fmla="*/ 1862172 w 5806773"/>
                <a:gd name="connsiteY1" fmla="*/ 1822126 h 2476222"/>
                <a:gd name="connsiteX2" fmla="*/ 2910061 w 5806773"/>
                <a:gd name="connsiteY2" fmla="*/ 0 h 2476222"/>
                <a:gd name="connsiteX3" fmla="*/ 3957950 w 5806773"/>
                <a:gd name="connsiteY3" fmla="*/ 1815452 h 2476222"/>
                <a:gd name="connsiteX4" fmla="*/ 5806773 w 5806773"/>
                <a:gd name="connsiteY4" fmla="*/ 2476222 h 247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6773" h="2476222">
                  <a:moveTo>
                    <a:pt x="0" y="2469548"/>
                  </a:moveTo>
                  <a:cubicBezTo>
                    <a:pt x="688581" y="2351632"/>
                    <a:pt x="1377162" y="2233717"/>
                    <a:pt x="1862172" y="1822126"/>
                  </a:cubicBezTo>
                  <a:cubicBezTo>
                    <a:pt x="2347182" y="1410535"/>
                    <a:pt x="2560765" y="1112"/>
                    <a:pt x="2910061" y="0"/>
                  </a:cubicBezTo>
                  <a:cubicBezTo>
                    <a:pt x="3259357" y="-1112"/>
                    <a:pt x="3475165" y="1402748"/>
                    <a:pt x="3957950" y="1815452"/>
                  </a:cubicBezTo>
                  <a:cubicBezTo>
                    <a:pt x="4440735" y="2228156"/>
                    <a:pt x="5123754" y="2352189"/>
                    <a:pt x="5806773" y="2476222"/>
                  </a:cubicBezTo>
                </a:path>
              </a:pathLst>
            </a:custGeom>
            <a:noFill/>
            <a:ln w="28575">
              <a:solidFill>
                <a:srgbClr val="F5812A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FEF5D2-813D-EA26-6B4B-DBD8A3D8F2BF}"/>
                </a:ext>
              </a:extLst>
            </p:cNvPr>
            <p:cNvSpPr/>
            <p:nvPr/>
          </p:nvSpPr>
          <p:spPr>
            <a:xfrm>
              <a:off x="4897207" y="2347439"/>
              <a:ext cx="3249806" cy="1035116"/>
            </a:xfrm>
            <a:custGeom>
              <a:avLst/>
              <a:gdLst>
                <a:gd name="connsiteX0" fmla="*/ 0 w 5806773"/>
                <a:gd name="connsiteY0" fmla="*/ 2469548 h 2476222"/>
                <a:gd name="connsiteX1" fmla="*/ 1862172 w 5806773"/>
                <a:gd name="connsiteY1" fmla="*/ 1822126 h 2476222"/>
                <a:gd name="connsiteX2" fmla="*/ 2910061 w 5806773"/>
                <a:gd name="connsiteY2" fmla="*/ 0 h 2476222"/>
                <a:gd name="connsiteX3" fmla="*/ 3957950 w 5806773"/>
                <a:gd name="connsiteY3" fmla="*/ 1815452 h 2476222"/>
                <a:gd name="connsiteX4" fmla="*/ 5806773 w 5806773"/>
                <a:gd name="connsiteY4" fmla="*/ 2476222 h 247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6773" h="2476222">
                  <a:moveTo>
                    <a:pt x="0" y="2469548"/>
                  </a:moveTo>
                  <a:cubicBezTo>
                    <a:pt x="688581" y="2351632"/>
                    <a:pt x="1377162" y="2233717"/>
                    <a:pt x="1862172" y="1822126"/>
                  </a:cubicBezTo>
                  <a:cubicBezTo>
                    <a:pt x="2347182" y="1410535"/>
                    <a:pt x="2560765" y="1112"/>
                    <a:pt x="2910061" y="0"/>
                  </a:cubicBezTo>
                  <a:cubicBezTo>
                    <a:pt x="3259357" y="-1112"/>
                    <a:pt x="3475165" y="1402748"/>
                    <a:pt x="3957950" y="1815452"/>
                  </a:cubicBezTo>
                  <a:cubicBezTo>
                    <a:pt x="4440735" y="2228156"/>
                    <a:pt x="5123754" y="2352189"/>
                    <a:pt x="5806773" y="2476222"/>
                  </a:cubicBezTo>
                </a:path>
              </a:pathLst>
            </a:custGeom>
            <a:noFill/>
            <a:ln w="28575">
              <a:solidFill>
                <a:srgbClr val="F5812A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8F9FCCB-7DA7-7DD5-CE2A-E47201974390}"/>
                </a:ext>
              </a:extLst>
            </p:cNvPr>
            <p:cNvSpPr/>
            <p:nvPr/>
          </p:nvSpPr>
          <p:spPr>
            <a:xfrm>
              <a:off x="5448893" y="1544747"/>
              <a:ext cx="1709087" cy="1837808"/>
            </a:xfrm>
            <a:custGeom>
              <a:avLst/>
              <a:gdLst>
                <a:gd name="connsiteX0" fmla="*/ 0 w 5806773"/>
                <a:gd name="connsiteY0" fmla="*/ 2469548 h 2476222"/>
                <a:gd name="connsiteX1" fmla="*/ 1862172 w 5806773"/>
                <a:gd name="connsiteY1" fmla="*/ 1822126 h 2476222"/>
                <a:gd name="connsiteX2" fmla="*/ 2910061 w 5806773"/>
                <a:gd name="connsiteY2" fmla="*/ 0 h 2476222"/>
                <a:gd name="connsiteX3" fmla="*/ 3957950 w 5806773"/>
                <a:gd name="connsiteY3" fmla="*/ 1815452 h 2476222"/>
                <a:gd name="connsiteX4" fmla="*/ 5806773 w 5806773"/>
                <a:gd name="connsiteY4" fmla="*/ 2476222 h 247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6773" h="2476222">
                  <a:moveTo>
                    <a:pt x="0" y="2469548"/>
                  </a:moveTo>
                  <a:cubicBezTo>
                    <a:pt x="688581" y="2351632"/>
                    <a:pt x="1377162" y="2233717"/>
                    <a:pt x="1862172" y="1822126"/>
                  </a:cubicBezTo>
                  <a:cubicBezTo>
                    <a:pt x="2347182" y="1410535"/>
                    <a:pt x="2560765" y="1112"/>
                    <a:pt x="2910061" y="0"/>
                  </a:cubicBezTo>
                  <a:cubicBezTo>
                    <a:pt x="3259357" y="-1112"/>
                    <a:pt x="3475165" y="1402748"/>
                    <a:pt x="3957950" y="1815452"/>
                  </a:cubicBezTo>
                  <a:cubicBezTo>
                    <a:pt x="4440735" y="2228156"/>
                    <a:pt x="5123754" y="2352189"/>
                    <a:pt x="5806773" y="2476222"/>
                  </a:cubicBezTo>
                </a:path>
              </a:pathLst>
            </a:custGeom>
            <a:noFill/>
            <a:ln w="28575">
              <a:solidFill>
                <a:srgbClr val="F5812A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81B565-2D73-8810-8DD1-DB03ECCD3A25}"/>
                </a:ext>
              </a:extLst>
            </p:cNvPr>
            <p:cNvCxnSpPr/>
            <p:nvPr/>
          </p:nvCxnSpPr>
          <p:spPr>
            <a:xfrm>
              <a:off x="4940245" y="3382208"/>
              <a:ext cx="3206768" cy="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7F4164C-0315-5862-BD71-9C3AD3392191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305401" y="1544747"/>
              <a:ext cx="91434" cy="1837461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CE4782-6032-E1C9-6A5F-76B86288D7BD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6525845" y="2347439"/>
              <a:ext cx="36547" cy="1035116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DF7475-4FCC-13B8-416A-931E09FC2759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6224355" y="2021196"/>
              <a:ext cx="0" cy="1361359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77412F-05AC-C6C1-028B-29A87813F790}"/>
                </a:ext>
              </a:extLst>
            </p:cNvPr>
            <p:cNvCxnSpPr>
              <a:stCxn id="21" idx="1"/>
              <a:endCxn id="21" idx="3"/>
            </p:cNvCxnSpPr>
            <p:nvPr/>
          </p:nvCxnSpPr>
          <p:spPr>
            <a:xfrm flipV="1">
              <a:off x="5785311" y="3019282"/>
              <a:ext cx="878089" cy="3669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A6A0AE-6189-318D-0B9E-8E819F8FF5B1}"/>
                </a:ext>
              </a:extLst>
            </p:cNvPr>
            <p:cNvCxnSpPr>
              <a:stCxn id="22" idx="1"/>
              <a:endCxn id="22" idx="3"/>
            </p:cNvCxnSpPr>
            <p:nvPr/>
          </p:nvCxnSpPr>
          <p:spPr>
            <a:xfrm flipV="1">
              <a:off x="5939386" y="3106338"/>
              <a:ext cx="1172919" cy="2790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BEB220C-5DFC-2E5C-9B0E-BE4B12C55E69}"/>
                </a:ext>
              </a:extLst>
            </p:cNvPr>
            <p:cNvCxnSpPr>
              <a:stCxn id="23" idx="1"/>
              <a:endCxn id="23" idx="3"/>
            </p:cNvCxnSpPr>
            <p:nvPr/>
          </p:nvCxnSpPr>
          <p:spPr>
            <a:xfrm flipV="1">
              <a:off x="5996980" y="2892143"/>
              <a:ext cx="616843" cy="4954"/>
            </a:xfrm>
            <a:prstGeom prst="straightConnector1">
              <a:avLst/>
            </a:prstGeom>
            <a:ln w="12700">
              <a:solidFill>
                <a:srgbClr val="21303C">
                  <a:alpha val="50196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138">
            <a:extLst>
              <a:ext uri="{FF2B5EF4-FFF2-40B4-BE49-F238E27FC236}">
                <a16:creationId xmlns:a16="http://schemas.microsoft.com/office/drawing/2014/main" id="{4CA6491D-0882-2B63-102D-1DACD6EAE33C}"/>
              </a:ext>
            </a:extLst>
          </p:cNvPr>
          <p:cNvSpPr>
            <a:spLocks/>
          </p:cNvSpPr>
          <p:nvPr/>
        </p:nvSpPr>
        <p:spPr bwMode="auto">
          <a:xfrm>
            <a:off x="8116243" y="5196060"/>
            <a:ext cx="4779245" cy="1904907"/>
          </a:xfrm>
          <a:custGeom>
            <a:avLst/>
            <a:gdLst>
              <a:gd name="T0" fmla="*/ 0 w 3012"/>
              <a:gd name="T1" fmla="*/ 2147483647 h 1536"/>
              <a:gd name="T2" fmla="*/ 2147483647 w 3012"/>
              <a:gd name="T3" fmla="*/ 2147483647 h 1536"/>
              <a:gd name="T4" fmla="*/ 2147483647 w 3012"/>
              <a:gd name="T5" fmla="*/ 2147483647 h 1536"/>
              <a:gd name="T6" fmla="*/ 2147483647 w 3012"/>
              <a:gd name="T7" fmla="*/ 2147483647 h 1536"/>
              <a:gd name="T8" fmla="*/ 2147483647 w 3012"/>
              <a:gd name="T9" fmla="*/ 2147483647 h 1536"/>
              <a:gd name="T10" fmla="*/ 2147483647 w 3012"/>
              <a:gd name="T11" fmla="*/ 2147483647 h 1536"/>
              <a:gd name="T12" fmla="*/ 2147483647 w 3012"/>
              <a:gd name="T13" fmla="*/ 2147483647 h 1536"/>
              <a:gd name="T14" fmla="*/ 2147483647 w 3012"/>
              <a:gd name="T15" fmla="*/ 2147483647 h 1536"/>
              <a:gd name="T16" fmla="*/ 2147483647 w 3012"/>
              <a:gd name="T17" fmla="*/ 2147483647 h 1536"/>
              <a:gd name="T18" fmla="*/ 2147483647 w 3012"/>
              <a:gd name="T19" fmla="*/ 2147483647 h 1536"/>
              <a:gd name="T20" fmla="*/ 2147483647 w 3012"/>
              <a:gd name="T21" fmla="*/ 2147483647 h 1536"/>
              <a:gd name="T22" fmla="*/ 2147483647 w 3012"/>
              <a:gd name="T23" fmla="*/ 2147483647 h 1536"/>
              <a:gd name="T24" fmla="*/ 2147483647 w 3012"/>
              <a:gd name="T25" fmla="*/ 2147483647 h 1536"/>
              <a:gd name="T26" fmla="*/ 2147483647 w 3012"/>
              <a:gd name="T27" fmla="*/ 2147483647 h 1536"/>
              <a:gd name="T28" fmla="*/ 2147483647 w 3012"/>
              <a:gd name="T29" fmla="*/ 2147483647 h 1536"/>
              <a:gd name="T30" fmla="*/ 2147483647 w 3012"/>
              <a:gd name="T31" fmla="*/ 2147483647 h 1536"/>
              <a:gd name="T32" fmla="*/ 2147483647 w 3012"/>
              <a:gd name="T33" fmla="*/ 2147483647 h 1536"/>
              <a:gd name="T34" fmla="*/ 2147483647 w 3012"/>
              <a:gd name="T35" fmla="*/ 2147483647 h 1536"/>
              <a:gd name="T36" fmla="*/ 2147483647 w 3012"/>
              <a:gd name="T37" fmla="*/ 2147483647 h 1536"/>
              <a:gd name="T38" fmla="*/ 2147483647 w 3012"/>
              <a:gd name="T39" fmla="*/ 2147483647 h 1536"/>
              <a:gd name="T40" fmla="*/ 2147483647 w 3012"/>
              <a:gd name="T41" fmla="*/ 2147483647 h 1536"/>
              <a:gd name="T42" fmla="*/ 2147483647 w 3012"/>
              <a:gd name="T43" fmla="*/ 2147483647 h 1536"/>
              <a:gd name="T44" fmla="*/ 2147483647 w 3012"/>
              <a:gd name="T45" fmla="*/ 2147483647 h 1536"/>
              <a:gd name="T46" fmla="*/ 2147483647 w 3012"/>
              <a:gd name="T47" fmla="*/ 2147483647 h 1536"/>
              <a:gd name="T48" fmla="*/ 2147483647 w 3012"/>
              <a:gd name="T49" fmla="*/ 2147483647 h 1536"/>
              <a:gd name="T50" fmla="*/ 2147483647 w 3012"/>
              <a:gd name="T51" fmla="*/ 2147483647 h 1536"/>
              <a:gd name="T52" fmla="*/ 2147483647 w 3012"/>
              <a:gd name="T53" fmla="*/ 0 h 1536"/>
              <a:gd name="T54" fmla="*/ 2147483647 w 3012"/>
              <a:gd name="T55" fmla="*/ 0 h 1536"/>
              <a:gd name="T56" fmla="*/ 2147483647 w 3012"/>
              <a:gd name="T57" fmla="*/ 2147483647 h 1536"/>
              <a:gd name="T58" fmla="*/ 2147483647 w 3012"/>
              <a:gd name="T59" fmla="*/ 2147483647 h 1536"/>
              <a:gd name="T60" fmla="*/ 2147483647 w 3012"/>
              <a:gd name="T61" fmla="*/ 2147483647 h 1536"/>
              <a:gd name="T62" fmla="*/ 2147483647 w 3012"/>
              <a:gd name="T63" fmla="*/ 2147483647 h 1536"/>
              <a:gd name="T64" fmla="*/ 2147483647 w 3012"/>
              <a:gd name="T65" fmla="*/ 2147483647 h 1536"/>
              <a:gd name="T66" fmla="*/ 2147483647 w 3012"/>
              <a:gd name="T67" fmla="*/ 2147483647 h 1536"/>
              <a:gd name="T68" fmla="*/ 2147483647 w 3012"/>
              <a:gd name="T69" fmla="*/ 2147483647 h 1536"/>
              <a:gd name="T70" fmla="*/ 2147483647 w 3012"/>
              <a:gd name="T71" fmla="*/ 2147483647 h 1536"/>
              <a:gd name="T72" fmla="*/ 2147483647 w 3012"/>
              <a:gd name="T73" fmla="*/ 2147483647 h 1536"/>
              <a:gd name="T74" fmla="*/ 2147483647 w 3012"/>
              <a:gd name="T75" fmla="*/ 2147483647 h 1536"/>
              <a:gd name="T76" fmla="*/ 2147483647 w 3012"/>
              <a:gd name="T77" fmla="*/ 2147483647 h 1536"/>
              <a:gd name="T78" fmla="*/ 2147483647 w 3012"/>
              <a:gd name="T79" fmla="*/ 2147483647 h 1536"/>
              <a:gd name="T80" fmla="*/ 2147483647 w 3012"/>
              <a:gd name="T81" fmla="*/ 2147483647 h 1536"/>
              <a:gd name="T82" fmla="*/ 2147483647 w 3012"/>
              <a:gd name="T83" fmla="*/ 2147483647 h 1536"/>
              <a:gd name="T84" fmla="*/ 2147483647 w 3012"/>
              <a:gd name="T85" fmla="*/ 2147483647 h 1536"/>
              <a:gd name="T86" fmla="*/ 2147483647 w 3012"/>
              <a:gd name="T87" fmla="*/ 2147483647 h 1536"/>
              <a:gd name="T88" fmla="*/ 2147483647 w 3012"/>
              <a:gd name="T89" fmla="*/ 2147483647 h 1536"/>
              <a:gd name="T90" fmla="*/ 2147483647 w 3012"/>
              <a:gd name="T91" fmla="*/ 2147483647 h 1536"/>
              <a:gd name="T92" fmla="*/ 2147483647 w 3012"/>
              <a:gd name="T93" fmla="*/ 2147483647 h 1536"/>
              <a:gd name="T94" fmla="*/ 2147483647 w 3012"/>
              <a:gd name="T95" fmla="*/ 2147483647 h 1536"/>
              <a:gd name="T96" fmla="*/ 2147483647 w 3012"/>
              <a:gd name="T97" fmla="*/ 2147483647 h 1536"/>
              <a:gd name="T98" fmla="*/ 2147483647 w 3012"/>
              <a:gd name="T99" fmla="*/ 2147483647 h 1536"/>
              <a:gd name="T100" fmla="*/ 2147483647 w 3012"/>
              <a:gd name="T101" fmla="*/ 2147483647 h 1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012"/>
              <a:gd name="T154" fmla="*/ 0 h 1536"/>
              <a:gd name="T155" fmla="*/ 3012 w 3012"/>
              <a:gd name="T156" fmla="*/ 1536 h 1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012" h="1536">
                <a:moveTo>
                  <a:pt x="0" y="1536"/>
                </a:moveTo>
                <a:lnTo>
                  <a:pt x="60" y="1536"/>
                </a:lnTo>
                <a:lnTo>
                  <a:pt x="120" y="1530"/>
                </a:lnTo>
                <a:lnTo>
                  <a:pt x="180" y="1524"/>
                </a:lnTo>
                <a:lnTo>
                  <a:pt x="240" y="1512"/>
                </a:lnTo>
                <a:lnTo>
                  <a:pt x="300" y="1500"/>
                </a:lnTo>
                <a:lnTo>
                  <a:pt x="360" y="1488"/>
                </a:lnTo>
                <a:lnTo>
                  <a:pt x="420" y="1464"/>
                </a:lnTo>
                <a:lnTo>
                  <a:pt x="480" y="1440"/>
                </a:lnTo>
                <a:lnTo>
                  <a:pt x="540" y="1404"/>
                </a:lnTo>
                <a:lnTo>
                  <a:pt x="600" y="1362"/>
                </a:lnTo>
                <a:lnTo>
                  <a:pt x="660" y="1308"/>
                </a:lnTo>
                <a:lnTo>
                  <a:pt x="720" y="1242"/>
                </a:lnTo>
                <a:lnTo>
                  <a:pt x="786" y="1170"/>
                </a:lnTo>
                <a:lnTo>
                  <a:pt x="846" y="1086"/>
                </a:lnTo>
                <a:lnTo>
                  <a:pt x="906" y="990"/>
                </a:lnTo>
                <a:lnTo>
                  <a:pt x="966" y="882"/>
                </a:lnTo>
                <a:lnTo>
                  <a:pt x="1026" y="774"/>
                </a:lnTo>
                <a:lnTo>
                  <a:pt x="1086" y="654"/>
                </a:lnTo>
                <a:lnTo>
                  <a:pt x="1146" y="534"/>
                </a:lnTo>
                <a:lnTo>
                  <a:pt x="1206" y="420"/>
                </a:lnTo>
                <a:lnTo>
                  <a:pt x="1266" y="312"/>
                </a:lnTo>
                <a:lnTo>
                  <a:pt x="1326" y="210"/>
                </a:lnTo>
                <a:lnTo>
                  <a:pt x="1386" y="126"/>
                </a:lnTo>
                <a:lnTo>
                  <a:pt x="1446" y="60"/>
                </a:lnTo>
                <a:lnTo>
                  <a:pt x="1506" y="18"/>
                </a:lnTo>
                <a:lnTo>
                  <a:pt x="1566" y="0"/>
                </a:lnTo>
                <a:lnTo>
                  <a:pt x="1626" y="0"/>
                </a:lnTo>
                <a:lnTo>
                  <a:pt x="1686" y="30"/>
                </a:lnTo>
                <a:lnTo>
                  <a:pt x="1746" y="84"/>
                </a:lnTo>
                <a:lnTo>
                  <a:pt x="1806" y="156"/>
                </a:lnTo>
                <a:lnTo>
                  <a:pt x="1866" y="246"/>
                </a:lnTo>
                <a:lnTo>
                  <a:pt x="1926" y="348"/>
                </a:lnTo>
                <a:lnTo>
                  <a:pt x="1986" y="462"/>
                </a:lnTo>
                <a:lnTo>
                  <a:pt x="2046" y="582"/>
                </a:lnTo>
                <a:lnTo>
                  <a:pt x="2106" y="696"/>
                </a:lnTo>
                <a:lnTo>
                  <a:pt x="2166" y="816"/>
                </a:lnTo>
                <a:lnTo>
                  <a:pt x="2226" y="924"/>
                </a:lnTo>
                <a:lnTo>
                  <a:pt x="2292" y="1026"/>
                </a:lnTo>
                <a:lnTo>
                  <a:pt x="2352" y="1116"/>
                </a:lnTo>
                <a:lnTo>
                  <a:pt x="2412" y="1200"/>
                </a:lnTo>
                <a:lnTo>
                  <a:pt x="2472" y="1266"/>
                </a:lnTo>
                <a:lnTo>
                  <a:pt x="2532" y="1326"/>
                </a:lnTo>
                <a:lnTo>
                  <a:pt x="2592" y="1374"/>
                </a:lnTo>
                <a:lnTo>
                  <a:pt x="2652" y="1416"/>
                </a:lnTo>
                <a:lnTo>
                  <a:pt x="2712" y="1446"/>
                </a:lnTo>
                <a:lnTo>
                  <a:pt x="2772" y="1476"/>
                </a:lnTo>
                <a:lnTo>
                  <a:pt x="2832" y="1494"/>
                </a:lnTo>
                <a:lnTo>
                  <a:pt x="2892" y="1506"/>
                </a:lnTo>
                <a:lnTo>
                  <a:pt x="2952" y="1518"/>
                </a:lnTo>
                <a:lnTo>
                  <a:pt x="3012" y="1524"/>
                </a:lnTo>
              </a:path>
            </a:pathLst>
          </a:custGeom>
          <a:noFill/>
          <a:ln w="28575">
            <a:solidFill>
              <a:srgbClr val="008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8984542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727012"/>
              </p:ext>
            </p:extLst>
          </p:nvPr>
        </p:nvGraphicFramePr>
        <p:xfrm>
          <a:off x="1651281" y="1746368"/>
          <a:ext cx="12174911" cy="5416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11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6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Bayesian Principles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8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Prior 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Likelihood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1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Posterior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Posterior predictive distribution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6547"/>
                  </a:ext>
                </a:extLst>
              </a:tr>
              <a:tr h="578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Bayesian Computation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20145"/>
                  </a:ext>
                </a:extLst>
              </a:tr>
              <a:tr h="578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Convergence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34519"/>
                  </a:ext>
                </a:extLst>
              </a:tr>
              <a:tr h="658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Comparison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310414"/>
                  </a:ext>
                </a:extLst>
              </a:tr>
              <a:tr h="8161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Conclusion</a:t>
                      </a:r>
                    </a:p>
                  </a:txBody>
                  <a:tcPr marL="136323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63347" marR="63347" marT="41954" marB="4195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585658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47432" y="1901811"/>
            <a:ext cx="934720" cy="370688"/>
            <a:chOff x="440437" y="2493976"/>
            <a:chExt cx="934720" cy="3706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30AF25-5BC3-4149-AC00-D051B359FF13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3286C-E078-4B47-A061-19DCE4A84124}"/>
                </a:ext>
              </a:extLst>
            </p:cNvPr>
            <p:cNvSpPr txBox="1"/>
            <p:nvPr/>
          </p:nvSpPr>
          <p:spPr>
            <a:xfrm>
              <a:off x="440437" y="2495332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4898" y="2476129"/>
            <a:ext cx="934720" cy="369332"/>
            <a:chOff x="430389" y="3446599"/>
            <a:chExt cx="934720" cy="3693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0AF25-5BC3-4149-AC00-D051B359FF13}"/>
                </a:ext>
              </a:extLst>
            </p:cNvPr>
            <p:cNvSpPr/>
            <p:nvPr/>
          </p:nvSpPr>
          <p:spPr bwMode="auto">
            <a:xfrm>
              <a:off x="709790" y="3446599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93286C-E078-4B47-A061-19DCE4A84124}"/>
                </a:ext>
              </a:extLst>
            </p:cNvPr>
            <p:cNvSpPr txBox="1"/>
            <p:nvPr/>
          </p:nvSpPr>
          <p:spPr>
            <a:xfrm>
              <a:off x="430389" y="3447955"/>
              <a:ext cx="934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0888" y="2969203"/>
            <a:ext cx="934720" cy="370688"/>
            <a:chOff x="430389" y="4293375"/>
            <a:chExt cx="934720" cy="370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30AF25-5BC3-4149-AC00-D051B359FF13}"/>
                </a:ext>
              </a:extLst>
            </p:cNvPr>
            <p:cNvSpPr/>
            <p:nvPr/>
          </p:nvSpPr>
          <p:spPr bwMode="auto">
            <a:xfrm>
              <a:off x="709790" y="4293375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93286C-E078-4B47-A061-19DCE4A84124}"/>
                </a:ext>
              </a:extLst>
            </p:cNvPr>
            <p:cNvSpPr txBox="1"/>
            <p:nvPr/>
          </p:nvSpPr>
          <p:spPr>
            <a:xfrm>
              <a:off x="430389" y="4294731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3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6561" y="3561517"/>
            <a:ext cx="934720" cy="370688"/>
            <a:chOff x="430389" y="5140150"/>
            <a:chExt cx="934720" cy="3706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30AF25-5BC3-4149-AC00-D051B359FF13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286C-E078-4B47-A061-19DCE4A84124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4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F6D81-7F18-EA49-8475-05EF65569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A8E10F-97C2-4773-36DB-CE50155C71C9}"/>
              </a:ext>
            </a:extLst>
          </p:cNvPr>
          <p:cNvGrpSpPr/>
          <p:nvPr/>
        </p:nvGrpSpPr>
        <p:grpSpPr>
          <a:xfrm>
            <a:off x="716561" y="4080104"/>
            <a:ext cx="934720" cy="370688"/>
            <a:chOff x="430389" y="5140150"/>
            <a:chExt cx="934720" cy="3706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FE2A92-2987-F702-959B-27B6B10A580C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F2FC05-9F8E-B59F-896A-0A72216C01B9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6A7E3-AFFF-FA50-154A-E15AEF971197}"/>
              </a:ext>
            </a:extLst>
          </p:cNvPr>
          <p:cNvGrpSpPr/>
          <p:nvPr/>
        </p:nvGrpSpPr>
        <p:grpSpPr>
          <a:xfrm>
            <a:off x="722945" y="4667530"/>
            <a:ext cx="934720" cy="370688"/>
            <a:chOff x="430389" y="5140150"/>
            <a:chExt cx="934720" cy="37068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25FC79-6C7E-1689-E670-CE9975BD62BB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7ED449-D2A7-9E6D-8121-B40F6CC06CE5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50E75-5157-4A83-6C7B-631C3B8E4A92}"/>
              </a:ext>
            </a:extLst>
          </p:cNvPr>
          <p:cNvGrpSpPr/>
          <p:nvPr/>
        </p:nvGrpSpPr>
        <p:grpSpPr>
          <a:xfrm>
            <a:off x="709975" y="6600965"/>
            <a:ext cx="934720" cy="370688"/>
            <a:chOff x="430389" y="5140150"/>
            <a:chExt cx="934720" cy="3706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018DF5-8460-42E2-9468-55700792DAC5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4560AA-FCB0-016A-25AC-FDBFC2C4F25F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93689-3D3A-D7F2-D7E3-B2C53B09C80D}"/>
              </a:ext>
            </a:extLst>
          </p:cNvPr>
          <p:cNvGrpSpPr/>
          <p:nvPr/>
        </p:nvGrpSpPr>
        <p:grpSpPr>
          <a:xfrm>
            <a:off x="713268" y="5861992"/>
            <a:ext cx="934720" cy="370688"/>
            <a:chOff x="430389" y="5140150"/>
            <a:chExt cx="934720" cy="3706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2E747-D650-3F45-73EB-41B66A767C87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2D2CA1-8DA4-66B6-D095-C80DDD22D8DC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8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A2A759-26BF-A3E9-E796-A88780141D51}"/>
              </a:ext>
            </a:extLst>
          </p:cNvPr>
          <p:cNvGrpSpPr/>
          <p:nvPr/>
        </p:nvGrpSpPr>
        <p:grpSpPr>
          <a:xfrm>
            <a:off x="722945" y="5253600"/>
            <a:ext cx="934720" cy="370688"/>
            <a:chOff x="430389" y="5140150"/>
            <a:chExt cx="934720" cy="37068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64BB285-C193-F49F-1F5D-A400125B59D8}"/>
                </a:ext>
              </a:extLst>
            </p:cNvPr>
            <p:cNvSpPr/>
            <p:nvPr/>
          </p:nvSpPr>
          <p:spPr bwMode="auto">
            <a:xfrm>
              <a:off x="709790" y="5140150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3E1969-C6D6-BEAA-CF7E-407546C268B8}"/>
                </a:ext>
              </a:extLst>
            </p:cNvPr>
            <p:cNvSpPr txBox="1"/>
            <p:nvPr/>
          </p:nvSpPr>
          <p:spPr>
            <a:xfrm>
              <a:off x="430389" y="5141506"/>
              <a:ext cx="93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2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bayesian theorem">
            <a:extLst>
              <a:ext uri="{FF2B5EF4-FFF2-40B4-BE49-F238E27FC236}">
                <a16:creationId xmlns:a16="http://schemas.microsoft.com/office/drawing/2014/main" id="{ABE27680-A5DC-6E05-5FA1-8D8517CF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2446" y="2055497"/>
            <a:ext cx="4665941" cy="50036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561EE4-5CD4-2BAC-0D7A-1FE9D357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 wrap="square" anchor="t">
            <a:normAutofit/>
          </a:bodyPr>
          <a:lstStyle/>
          <a:p>
            <a:r>
              <a:rPr lang="en-BE" dirty="0"/>
              <a:t>Bayesian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16DE4-E446-4190-BA40-0E3F710B0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</p:spPr>
        <p:txBody>
          <a:bodyPr wrap="square" anchor="t">
            <a:normAutofit/>
          </a:bodyPr>
          <a:lstStyle/>
          <a:p>
            <a:r>
              <a:rPr lang="en-BE" dirty="0"/>
              <a:t>Past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C5B71-8858-55FE-087B-56A445B59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4" descr="Signature de Thomas Bayes">
            <a:extLst>
              <a:ext uri="{FF2B5EF4-FFF2-40B4-BE49-F238E27FC236}">
                <a16:creationId xmlns:a16="http://schemas.microsoft.com/office/drawing/2014/main" id="{C0A6ED27-9F3A-DDC7-13FA-45541E6F1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45" y="2339444"/>
            <a:ext cx="2095500" cy="4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914464-4AD0-45A9-A2AB-77BB6507E6FE}"/>
              </a:ext>
            </a:extLst>
          </p:cNvPr>
          <p:cNvSpPr txBox="1"/>
          <p:nvPr/>
        </p:nvSpPr>
        <p:spPr>
          <a:xfrm>
            <a:off x="7555241" y="354567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1702 - 1761</a:t>
            </a:r>
          </a:p>
        </p:txBody>
      </p:sp>
    </p:spTree>
    <p:extLst>
      <p:ext uri="{BB962C8B-B14F-4D97-AF65-F5344CB8AC3E}">
        <p14:creationId xmlns:p14="http://schemas.microsoft.com/office/powerpoint/2010/main" val="271502329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9A590D-B1DD-3576-DEAC-BF6C3B2D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30" y="265606"/>
            <a:ext cx="13177520" cy="553998"/>
          </a:xfrm>
        </p:spPr>
        <p:txBody>
          <a:bodyPr/>
          <a:lstStyle/>
          <a:p>
            <a:r>
              <a:rPr lang="en-BE" dirty="0"/>
              <a:t>Bayesian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8449F-7529-87B1-704F-6DB202F9E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330" y="880233"/>
            <a:ext cx="13177520" cy="553999"/>
          </a:xfrm>
        </p:spPr>
        <p:txBody>
          <a:bodyPr/>
          <a:lstStyle/>
          <a:p>
            <a:r>
              <a:rPr lang="en-BE" dirty="0"/>
              <a:t>Why now and not before?</a:t>
            </a:r>
          </a:p>
          <a:p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1BA80-4574-3ADB-7411-6BC6DCCAB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2045B8-FF17-103C-3D75-29B70781FF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4376" y="1494861"/>
            <a:ext cx="13181647" cy="5773652"/>
          </a:xfrm>
        </p:spPr>
        <p:txBody>
          <a:bodyPr>
            <a:noAutofit/>
          </a:bodyPr>
          <a:lstStyle/>
          <a:p>
            <a:pPr marL="681583" lvl="1" indent="0">
              <a:buNone/>
            </a:pPr>
            <a:r>
              <a:rPr lang="en-US" noProof="0" dirty="0"/>
              <a:t>In principle, there are two main equations to compute:</a:t>
            </a:r>
          </a:p>
          <a:p>
            <a:pPr lvl="2"/>
            <a:endParaRPr lang="en-US" noProof="0" dirty="0"/>
          </a:p>
          <a:p>
            <a:pPr lvl="2"/>
            <a:endParaRPr lang="en-US" noProof="0" dirty="0"/>
          </a:p>
          <a:p>
            <a:pPr marL="1219170" lvl="2" indent="0">
              <a:buNone/>
            </a:pPr>
            <a:endParaRPr lang="en-US" noProof="0" dirty="0"/>
          </a:p>
          <a:p>
            <a:pPr marL="636422" lvl="2" indent="0">
              <a:buNone/>
            </a:pPr>
            <a:endParaRPr lang="en-US" noProof="0" dirty="0"/>
          </a:p>
          <a:p>
            <a:pPr lvl="2"/>
            <a:r>
              <a:rPr lang="en-US" noProof="0" dirty="0"/>
              <a:t>Analytical derivation: </a:t>
            </a:r>
          </a:p>
          <a:p>
            <a:pPr lvl="3"/>
            <a:r>
              <a:rPr lang="en-US" dirty="0"/>
              <a:t>Closed form solutions</a:t>
            </a:r>
          </a:p>
          <a:p>
            <a:pPr lvl="3"/>
            <a:r>
              <a:rPr lang="en-US" noProof="0" dirty="0"/>
              <a:t>Conjugacy</a:t>
            </a:r>
          </a:p>
          <a:p>
            <a:pPr marL="1075334" lvl="3" indent="0">
              <a:buNone/>
            </a:pPr>
            <a:endParaRPr lang="en-US" noProof="0" dirty="0"/>
          </a:p>
          <a:p>
            <a:pPr lvl="2"/>
            <a:r>
              <a:rPr lang="en-US" noProof="0" dirty="0"/>
              <a:t>Sampling based approach:</a:t>
            </a:r>
          </a:p>
          <a:p>
            <a:pPr lvl="3"/>
            <a:r>
              <a:rPr lang="en-US" noProof="0" dirty="0"/>
              <a:t>Often, the mathematics become intractable, then, need to rely on computer simulation</a:t>
            </a:r>
          </a:p>
          <a:p>
            <a:pPr lvl="3"/>
            <a:r>
              <a:rPr lang="en-US" noProof="0" dirty="0"/>
              <a:t>Examples:</a:t>
            </a:r>
          </a:p>
          <a:p>
            <a:pPr lvl="5"/>
            <a:r>
              <a:rPr lang="en-US" noProof="0" dirty="0"/>
              <a:t>Markov Chain Monte Carlo [MCMC]: Gibbs sampling, Metropolis-Hastings algorithm,…</a:t>
            </a:r>
          </a:p>
          <a:p>
            <a:pPr lvl="5"/>
            <a:r>
              <a:rPr lang="en-US" noProof="0" dirty="0"/>
              <a:t>Hamiltonian Monte-Carlo     [HMC  </a:t>
            </a:r>
            <a:r>
              <a:rPr lang="en-US" dirty="0"/>
              <a:t>]: No U-turn Sampler (NUTS),….</a:t>
            </a:r>
            <a:r>
              <a:rPr lang="en-US" noProof="0" dirty="0"/>
              <a:t> </a:t>
            </a:r>
          </a:p>
          <a:p>
            <a:pPr lvl="6"/>
            <a:r>
              <a:rPr lang="en-US" noProof="0" dirty="0"/>
              <a:t>No U-turn Sampler (NUTS)</a:t>
            </a:r>
            <a:r>
              <a:rPr lang="en-US" noProof="0" dirty="0">
                <a:solidFill>
                  <a:schemeClr val="bg1"/>
                </a:solidFill>
              </a:rPr>
              <a:t>HMC </a:t>
            </a:r>
            <a:r>
              <a:rPr lang="en-US" noProof="0" dirty="0"/>
              <a:t>…</a:t>
            </a:r>
          </a:p>
          <a:p>
            <a:pPr lvl="5"/>
            <a:r>
              <a:rPr lang="en-US" noProof="0" dirty="0"/>
              <a:t>Hamiltonian Monte-Carlo (HMC) </a:t>
            </a:r>
            <a:r>
              <a:rPr lang="en-US" noProof="0" dirty="0">
                <a:solidFill>
                  <a:schemeClr val="bg1"/>
                </a:solidFill>
              </a:rPr>
              <a:t>HMC)</a:t>
            </a:r>
          </a:p>
          <a:p>
            <a:pPr lvl="2"/>
            <a:r>
              <a:rPr lang="en-US" noProof="0" dirty="0"/>
              <a:t>Approximations: </a:t>
            </a:r>
          </a:p>
          <a:p>
            <a:pPr lvl="3"/>
            <a:r>
              <a:rPr lang="en-US" dirty="0"/>
              <a:t>Integrated Nested Laplace Approximation [INLA]</a:t>
            </a:r>
            <a:endParaRPr lang="en-US" noProof="0" dirty="0"/>
          </a:p>
          <a:p>
            <a:pPr marL="360362" lvl="1" indent="0">
              <a:buNone/>
            </a:pPr>
            <a:endParaRPr lang="en-US" sz="20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1B873-5909-2445-2451-0BFC60FEED6E}"/>
                  </a:ext>
                </a:extLst>
              </p:cNvPr>
              <p:cNvSpPr txBox="1"/>
              <p:nvPr/>
            </p:nvSpPr>
            <p:spPr>
              <a:xfrm>
                <a:off x="1667435" y="2482600"/>
                <a:ext cx="3361765" cy="7003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867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BE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BE" sz="1867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BE" sz="18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867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BE" sz="18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867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fr-BE" sz="1867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BE" sz="1867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1B873-5909-2445-2451-0BFC60FE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5" y="2482600"/>
                <a:ext cx="3361765" cy="700320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8E006-9E50-C496-BE76-6D75B32AB134}"/>
                  </a:ext>
                </a:extLst>
              </p:cNvPr>
              <p:cNvSpPr txBox="1"/>
              <p:nvPr/>
            </p:nvSpPr>
            <p:spPr>
              <a:xfrm>
                <a:off x="5517997" y="2245741"/>
                <a:ext cx="6947427" cy="117403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fr-BE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BE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fr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fr-B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B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BE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fr-BE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fr-B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fr-BE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BE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fr-BE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8E006-9E50-C496-BE76-6D75B32A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7" y="2245741"/>
                <a:ext cx="6947427" cy="1174039"/>
              </a:xfrm>
              <a:prstGeom prst="rect">
                <a:avLst/>
              </a:prstGeom>
              <a:blipFill>
                <a:blip r:embed="rId3"/>
                <a:stretch>
                  <a:fillRect t="-114894" b="-17340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255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C23101-4139-8FBC-2C77-D5A6D17FF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</a:t>
            </a:r>
            <a:r>
              <a:rPr lang="en-US" sz="2400" noProof="0" dirty="0"/>
              <a:t>wo case studies will be used to illustrate the Bayesian approach</a:t>
            </a:r>
          </a:p>
          <a:p>
            <a:r>
              <a:rPr lang="en-US" sz="2400" dirty="0"/>
              <a:t>The Bayesian approach can be implemented using the following:</a:t>
            </a:r>
          </a:p>
          <a:p>
            <a:pPr lvl="1"/>
            <a:r>
              <a:rPr lang="en-US" sz="2000" b="1" noProof="0" dirty="0"/>
              <a:t>Stan</a:t>
            </a:r>
            <a:r>
              <a:rPr lang="en-US" sz="2000" noProof="0" dirty="0"/>
              <a:t> via the R interface </a:t>
            </a:r>
            <a:r>
              <a:rPr lang="en-US" sz="2000" b="1" noProof="0" dirty="0"/>
              <a:t>brms</a:t>
            </a:r>
            <a:r>
              <a:rPr lang="en-US" sz="2000" noProof="0" dirty="0"/>
              <a:t> package</a:t>
            </a:r>
          </a:p>
          <a:p>
            <a:pPr lvl="1"/>
            <a:r>
              <a:rPr lang="en-US" sz="2000" b="1" dirty="0"/>
              <a:t>JAGS </a:t>
            </a:r>
            <a:r>
              <a:rPr lang="en-US" sz="2000" dirty="0"/>
              <a:t>via the R interface </a:t>
            </a:r>
            <a:r>
              <a:rPr lang="en-US" sz="2000" b="1" dirty="0" err="1"/>
              <a:t>rjags</a:t>
            </a:r>
            <a:r>
              <a:rPr lang="en-US" sz="2000" dirty="0"/>
              <a:t> package</a:t>
            </a:r>
          </a:p>
          <a:p>
            <a:pPr lvl="1"/>
            <a:r>
              <a:rPr lang="en-US" sz="2000" b="1" noProof="0" dirty="0"/>
              <a:t>Nimble</a:t>
            </a:r>
            <a:r>
              <a:rPr lang="en-US" sz="2000" noProof="0" dirty="0"/>
              <a:t> via the R interface </a:t>
            </a:r>
            <a:r>
              <a:rPr lang="en-US" sz="2000" b="1" noProof="0" dirty="0"/>
              <a:t>nimble</a:t>
            </a:r>
            <a:r>
              <a:rPr lang="en-US" sz="2000" noProof="0" dirty="0"/>
              <a:t> package</a:t>
            </a:r>
          </a:p>
          <a:p>
            <a:pPr lvl="1"/>
            <a:r>
              <a:rPr lang="en-US" sz="2000" b="1" dirty="0" err="1"/>
              <a:t>MLWin</a:t>
            </a:r>
            <a:r>
              <a:rPr lang="en-US" sz="2000" dirty="0"/>
              <a:t> (Fit a frequentist model and generate </a:t>
            </a:r>
            <a:r>
              <a:rPr lang="en-US" sz="2000" dirty="0" err="1"/>
              <a:t>WinBUGS</a:t>
            </a:r>
            <a:r>
              <a:rPr lang="en-US" sz="2000" dirty="0"/>
              <a:t> code)</a:t>
            </a:r>
          </a:p>
          <a:p>
            <a:pPr lvl="1"/>
            <a:r>
              <a:rPr lang="en-US" sz="2000" b="1" noProof="0" dirty="0"/>
              <a:t>SAS Procedure MCMC</a:t>
            </a:r>
          </a:p>
          <a:p>
            <a:pPr lvl="1"/>
            <a:r>
              <a:rPr lang="en-US" sz="2000" b="1" dirty="0"/>
              <a:t>…</a:t>
            </a:r>
            <a:endParaRPr lang="en-US" sz="2000" b="1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F6C8F6-7535-97C2-9C02-CF9AF03B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Bayesian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02080-F553-C599-2A37-1B281F31F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51206-D902-8B12-CCF0-E59634182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C23101-4139-8FBC-2C77-D5A6D17FF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</a:t>
            </a:r>
            <a:r>
              <a:rPr lang="en-US" sz="2400" noProof="0" dirty="0"/>
              <a:t>wo case studies will be used to illustrate the Bayesian approach</a:t>
            </a:r>
          </a:p>
          <a:p>
            <a:r>
              <a:rPr lang="en-US" sz="2400" dirty="0"/>
              <a:t>The Bayesian approach can be implemented using the following:</a:t>
            </a:r>
          </a:p>
          <a:p>
            <a:pPr lvl="1"/>
            <a:r>
              <a:rPr lang="en-US" sz="2000" b="1" noProof="0" dirty="0"/>
              <a:t>Stan</a:t>
            </a:r>
            <a:r>
              <a:rPr lang="en-US" sz="2000" noProof="0" dirty="0"/>
              <a:t> via the R interface </a:t>
            </a:r>
            <a:r>
              <a:rPr lang="en-US" sz="2000" b="1" noProof="0" dirty="0"/>
              <a:t>brms</a:t>
            </a:r>
            <a:r>
              <a:rPr lang="en-US" sz="2000" noProof="0" dirty="0"/>
              <a:t> package</a:t>
            </a:r>
          </a:p>
          <a:p>
            <a:pPr lvl="1"/>
            <a:r>
              <a:rPr lang="en-US" sz="2000" b="1" dirty="0"/>
              <a:t>JAGS </a:t>
            </a:r>
            <a:r>
              <a:rPr lang="en-US" sz="2000" dirty="0"/>
              <a:t>via the R interface </a:t>
            </a:r>
            <a:r>
              <a:rPr lang="en-US" sz="2000" b="1" dirty="0" err="1"/>
              <a:t>rjags</a:t>
            </a:r>
            <a:r>
              <a:rPr lang="en-US" sz="2000" dirty="0"/>
              <a:t> package</a:t>
            </a:r>
          </a:p>
          <a:p>
            <a:pPr lvl="1"/>
            <a:r>
              <a:rPr lang="en-US" sz="2000" b="1" noProof="0" dirty="0"/>
              <a:t>Nimble</a:t>
            </a:r>
            <a:r>
              <a:rPr lang="en-US" sz="2000" noProof="0" dirty="0"/>
              <a:t> via the R interface </a:t>
            </a:r>
            <a:r>
              <a:rPr lang="en-US" sz="2000" b="1" noProof="0" dirty="0"/>
              <a:t>nimble</a:t>
            </a:r>
            <a:r>
              <a:rPr lang="en-US" sz="2000" noProof="0" dirty="0"/>
              <a:t> package</a:t>
            </a:r>
          </a:p>
          <a:p>
            <a:pPr lvl="1"/>
            <a:r>
              <a:rPr lang="en-US" sz="2000" b="1" dirty="0" err="1"/>
              <a:t>MLWin</a:t>
            </a:r>
            <a:r>
              <a:rPr lang="en-US" sz="2000" dirty="0"/>
              <a:t> (Fit a frequentist model and generate </a:t>
            </a:r>
            <a:r>
              <a:rPr lang="en-US" sz="2000" dirty="0" err="1"/>
              <a:t>WinBUGS</a:t>
            </a:r>
            <a:r>
              <a:rPr lang="en-US" sz="2000" dirty="0"/>
              <a:t> code)</a:t>
            </a:r>
          </a:p>
          <a:p>
            <a:pPr lvl="1"/>
            <a:r>
              <a:rPr lang="en-US" sz="2000" b="1" noProof="0" dirty="0"/>
              <a:t>SAS Procedure MCMC</a:t>
            </a:r>
          </a:p>
          <a:p>
            <a:pPr lvl="1"/>
            <a:r>
              <a:rPr lang="en-US" sz="2000" b="1" dirty="0"/>
              <a:t>…</a:t>
            </a:r>
            <a:endParaRPr lang="en-US" sz="2000" b="1" noProof="0" dirty="0"/>
          </a:p>
          <a:p>
            <a:pPr marL="354744" indent="-354744"/>
            <a:r>
              <a:rPr lang="en-US" sz="2400" dirty="0">
                <a:solidFill>
                  <a:srgbClr val="C00000"/>
                </a:solidFill>
              </a:rPr>
              <a:t>Our focus</a:t>
            </a:r>
            <a:r>
              <a:rPr lang="en-US" sz="2400" dirty="0"/>
              <a:t>:</a:t>
            </a:r>
          </a:p>
          <a:p>
            <a:pPr lvl="1"/>
            <a:r>
              <a:rPr lang="en-US" sz="2400" b="1" noProof="0" dirty="0"/>
              <a:t>Stan</a:t>
            </a:r>
            <a:r>
              <a:rPr lang="en-US" sz="2400" noProof="0" dirty="0"/>
              <a:t> via the R interface </a:t>
            </a:r>
            <a:r>
              <a:rPr lang="en-US" sz="2400" b="1" noProof="0" dirty="0"/>
              <a:t>brms</a:t>
            </a:r>
            <a:r>
              <a:rPr lang="en-US" sz="2400" noProof="0" dirty="0"/>
              <a:t> package</a:t>
            </a:r>
          </a:p>
          <a:p>
            <a:pPr lvl="2"/>
            <a:r>
              <a:rPr lang="en-US" sz="2000" noProof="0" dirty="0">
                <a:hlinkClick r:id="rId2"/>
              </a:rPr>
              <a:t>https://paul-buerkner.github.io/brms/</a:t>
            </a:r>
            <a:endParaRPr lang="en-US" noProof="0" dirty="0"/>
          </a:p>
          <a:p>
            <a:pPr lvl="1"/>
            <a:r>
              <a:rPr lang="en-US" sz="2400" b="1" dirty="0"/>
              <a:t>JAGS </a:t>
            </a:r>
            <a:r>
              <a:rPr lang="en-US" sz="2400" dirty="0"/>
              <a:t>via the R interface </a:t>
            </a:r>
            <a:r>
              <a:rPr lang="en-US" sz="2400" b="1" dirty="0" err="1"/>
              <a:t>rjags</a:t>
            </a:r>
            <a:r>
              <a:rPr lang="en-US" sz="2400" dirty="0"/>
              <a:t> package</a:t>
            </a:r>
          </a:p>
          <a:p>
            <a:pPr lvl="2"/>
            <a:r>
              <a:rPr lang="en-US" sz="2000" noProof="0" dirty="0">
                <a:hlinkClick r:id="rId3"/>
              </a:rPr>
              <a:t>https://cran.r-project.org/web/packages/rjags/index.html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F6C8F6-7535-97C2-9C02-CF9AF03B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Bayesian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02080-F553-C599-2A37-1B281F31F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51206-D902-8B12-CCF0-E59634182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A0D84-F842-C70E-3FD0-DDF18392D96D}"/>
              </a:ext>
            </a:extLst>
          </p:cNvPr>
          <p:cNvSpPr/>
          <p:nvPr/>
        </p:nvSpPr>
        <p:spPr bwMode="auto">
          <a:xfrm>
            <a:off x="968188" y="5150224"/>
            <a:ext cx="12935772" cy="1815352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5E6EE-118B-F478-98A5-46D31E224D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760856"/>
            <a:ext cx="13181647" cy="5774379"/>
          </a:xfrm>
        </p:spPr>
        <p:txBody>
          <a:bodyPr/>
          <a:lstStyle/>
          <a:p>
            <a:r>
              <a:rPr lang="en-BE" dirty="0"/>
              <a:t>No evidence of divergence</a:t>
            </a:r>
          </a:p>
          <a:p>
            <a:pPr lvl="1"/>
            <a:r>
              <a:rPr lang="en-GB" dirty="0"/>
              <a:t>N</a:t>
            </a:r>
            <a:r>
              <a:rPr lang="en-BE" dirty="0"/>
              <a:t>ot influenced by initial values</a:t>
            </a:r>
          </a:p>
          <a:p>
            <a:pPr lvl="1"/>
            <a:r>
              <a:rPr lang="en-GB" dirty="0"/>
              <a:t>F</a:t>
            </a:r>
            <a:r>
              <a:rPr lang="en-BE" dirty="0"/>
              <a:t>ully explore the range of posterior distribution without getting stuck</a:t>
            </a:r>
          </a:p>
          <a:p>
            <a:pPr lvl="1"/>
            <a:r>
              <a:rPr lang="en-GB" dirty="0"/>
              <a:t>T</a:t>
            </a:r>
            <a:r>
              <a:rPr lang="en-BE" dirty="0"/>
              <a:t>raceplots (visual check of the trajectory of the chain)</a:t>
            </a:r>
          </a:p>
          <a:p>
            <a:pPr lvl="1"/>
            <a:r>
              <a:rPr lang="en-BE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DA130-1343-6B5A-DFB7-88F8B708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08489-2C17-F7AC-8FE1-C880C9BC6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Convergence diagnostics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4439-92D5-16C4-6FF8-F77AF55B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F41B26-73E8-9C48-34AB-0EE89D2E4C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BE" dirty="0"/>
              <a:t>SAS System Documentation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6EC0ECFC-8662-FCA9-689A-A52859364B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8626687"/>
                  </p:ext>
                </p:extLst>
              </p:nvPr>
            </p:nvGraphicFramePr>
            <p:xfrm>
              <a:off x="1149151" y="4271285"/>
              <a:ext cx="10399416" cy="29226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0002">
                      <a:extLst>
                        <a:ext uri="{9D8B030D-6E8A-4147-A177-3AD203B41FA5}">
                          <a16:colId xmlns:a16="http://schemas.microsoft.com/office/drawing/2014/main" val="1235390574"/>
                        </a:ext>
                      </a:extLst>
                    </a:gridCol>
                    <a:gridCol w="3450286">
                      <a:extLst>
                        <a:ext uri="{9D8B030D-6E8A-4147-A177-3AD203B41FA5}">
                          <a16:colId xmlns:a16="http://schemas.microsoft.com/office/drawing/2014/main" val="3911492273"/>
                        </a:ext>
                      </a:extLst>
                    </a:gridCol>
                    <a:gridCol w="2794564">
                      <a:extLst>
                        <a:ext uri="{9D8B030D-6E8A-4147-A177-3AD203B41FA5}">
                          <a16:colId xmlns:a16="http://schemas.microsoft.com/office/drawing/2014/main" val="545896382"/>
                        </a:ext>
                      </a:extLst>
                    </a:gridCol>
                    <a:gridCol w="2794564">
                      <a:extLst>
                        <a:ext uri="{9D8B030D-6E8A-4147-A177-3AD203B41FA5}">
                          <a16:colId xmlns:a16="http://schemas.microsoft.com/office/drawing/2014/main" val="1427437709"/>
                        </a:ext>
                      </a:extLst>
                    </a:gridCol>
                  </a:tblGrid>
                  <a:tr h="494453">
                    <a:tc>
                      <a:txBody>
                        <a:bodyPr/>
                        <a:lstStyle/>
                        <a:p>
                          <a:r>
                            <a:rPr lang="en-US" sz="1300" b="0" noProof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aa-ET" sz="13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="0" noProof="0" dirty="0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="0">
                              <a:solidFill>
                                <a:schemeClr val="tx1"/>
                              </a:solidFill>
                            </a:rPr>
                            <a:t>Recommended criteria</a:t>
                          </a:r>
                          <a:endParaRPr lang="aa-ET" sz="13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69277"/>
                      </a:ext>
                    </a:extLst>
                  </a:tr>
                  <a:tr h="110744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Effective sample size (ESS)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Relates to autocorrelation; measures the degree to which the MCMC explores the full joint posterior.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Large discrepancy between the effective sample size and the simulation sample size indicates poor mixing.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ESS should be at least 100 times the number of MCMC chains.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90004696"/>
                      </a:ext>
                    </a:extLst>
                  </a:tr>
                  <a:tr h="110744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Gelman-Rubin (</a:t>
                          </a:r>
                          <a:r>
                            <a:rPr lang="en-US" sz="1200" b="0" i="0" noProof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Rhat</a:t>
                          </a: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Uses parallel chains with dispersed initial values to test whether they all converge to the same target distribution. Failure could indicate the presence of a multi-mode posterior distribution (different chains converge to different local modes) or the need to run a longer chain (burn-in is yet to be completed).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One-sided test based on a variance ratio test statistic.</a:t>
                          </a:r>
                          <a:b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</a:b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Large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BE" sz="1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BE" sz="12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BE" sz="12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BE" sz="1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values indicate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Univariate </a:t>
                          </a:r>
                          <a:r>
                            <a:rPr lang="en-US" sz="1200" b="0" i="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Rhat</a:t>
                          </a:r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should be less than  1.01 for all scalar parameters. Same for multivariate </a:t>
                          </a:r>
                          <a:r>
                            <a:rPr lang="en-US" sz="1200" b="0" i="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Rhat</a:t>
                          </a:r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if feasible to compute.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30246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6EC0ECFC-8662-FCA9-689A-A52859364B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8626687"/>
                  </p:ext>
                </p:extLst>
              </p:nvPr>
            </p:nvGraphicFramePr>
            <p:xfrm>
              <a:off x="1149151" y="4271285"/>
              <a:ext cx="10399416" cy="29226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0002">
                      <a:extLst>
                        <a:ext uri="{9D8B030D-6E8A-4147-A177-3AD203B41FA5}">
                          <a16:colId xmlns:a16="http://schemas.microsoft.com/office/drawing/2014/main" val="1235390574"/>
                        </a:ext>
                      </a:extLst>
                    </a:gridCol>
                    <a:gridCol w="3450286">
                      <a:extLst>
                        <a:ext uri="{9D8B030D-6E8A-4147-A177-3AD203B41FA5}">
                          <a16:colId xmlns:a16="http://schemas.microsoft.com/office/drawing/2014/main" val="3911492273"/>
                        </a:ext>
                      </a:extLst>
                    </a:gridCol>
                    <a:gridCol w="2794564">
                      <a:extLst>
                        <a:ext uri="{9D8B030D-6E8A-4147-A177-3AD203B41FA5}">
                          <a16:colId xmlns:a16="http://schemas.microsoft.com/office/drawing/2014/main" val="545896382"/>
                        </a:ext>
                      </a:extLst>
                    </a:gridCol>
                    <a:gridCol w="2794564">
                      <a:extLst>
                        <a:ext uri="{9D8B030D-6E8A-4147-A177-3AD203B41FA5}">
                          <a16:colId xmlns:a16="http://schemas.microsoft.com/office/drawing/2014/main" val="1427437709"/>
                        </a:ext>
                      </a:extLst>
                    </a:gridCol>
                  </a:tblGrid>
                  <a:tr h="494453">
                    <a:tc>
                      <a:txBody>
                        <a:bodyPr/>
                        <a:lstStyle/>
                        <a:p>
                          <a:r>
                            <a:rPr lang="en-US" sz="1300" b="0" noProof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aa-ET" sz="13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="0" noProof="0" dirty="0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="0">
                              <a:solidFill>
                                <a:schemeClr val="tx1"/>
                              </a:solidFill>
                            </a:rPr>
                            <a:t>Recommended criteria</a:t>
                          </a:r>
                          <a:endParaRPr lang="aa-ET" sz="13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69277"/>
                      </a:ext>
                    </a:extLst>
                  </a:tr>
                  <a:tr h="110744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Effective sample size (ESS)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Relates to autocorrelation; measures the degree to which the MCMC explores the full joint posterior.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Large discrepancy between the effective sample size and the simulation sample size indicates poor mixing.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ESS should be at least 100 times the number of MCMC chains.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90004696"/>
                      </a:ext>
                    </a:extLst>
                  </a:tr>
                  <a:tr h="13208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Gelman-Rubin (</a:t>
                          </a:r>
                          <a:r>
                            <a:rPr lang="en-US" sz="1200" b="0" i="0" noProof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Rhat</a:t>
                          </a: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Uses parallel chains with dispersed initial values to test whether they all converge to the same target distribution. Failure could indicate the presence of a multi-mode posterior distribution (different chains converge to different local modes) or the need to run a longer chain (burn-in is yet to be completed).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1946" t="-123077" r="-100000" b="-4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Univariate </a:t>
                          </a:r>
                          <a:r>
                            <a:rPr lang="en-US" sz="1200" b="0" i="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Rhat</a:t>
                          </a:r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should be less than  1.01 for all scalar parameters. Same for multivariate </a:t>
                          </a:r>
                          <a:r>
                            <a:rPr lang="en-US" sz="1200" b="0" i="0" dirty="0" err="1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Rhat</a:t>
                          </a:r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if feasible to compute.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30246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93168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0015CA-0630-18B9-13D0-52E7B0A9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2DD61-81CC-AD54-3810-06731718D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Convergence diagnostics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2606C-821C-D99F-D62D-E70660DD4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ABF00-BB3C-4397-9E69-9A5E61608E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BE" dirty="0"/>
              <a:t>SAS System Documentation</a:t>
            </a:r>
          </a:p>
          <a:p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F1EE079D-8E8A-EE1A-9E03-64C89B180E0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4783656"/>
                  </p:ext>
                </p:extLst>
              </p:nvPr>
            </p:nvGraphicFramePr>
            <p:xfrm>
              <a:off x="1746473" y="2689412"/>
              <a:ext cx="10817563" cy="36291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4687">
                      <a:extLst>
                        <a:ext uri="{9D8B030D-6E8A-4147-A177-3AD203B41FA5}">
                          <a16:colId xmlns:a16="http://schemas.microsoft.com/office/drawing/2014/main" val="1235390574"/>
                        </a:ext>
                      </a:extLst>
                    </a:gridCol>
                    <a:gridCol w="5051390">
                      <a:extLst>
                        <a:ext uri="{9D8B030D-6E8A-4147-A177-3AD203B41FA5}">
                          <a16:colId xmlns:a16="http://schemas.microsoft.com/office/drawing/2014/main" val="3911492273"/>
                        </a:ext>
                      </a:extLst>
                    </a:gridCol>
                    <a:gridCol w="3821486">
                      <a:extLst>
                        <a:ext uri="{9D8B030D-6E8A-4147-A177-3AD203B41FA5}">
                          <a16:colId xmlns:a16="http://schemas.microsoft.com/office/drawing/2014/main" val="545896382"/>
                        </a:ext>
                      </a:extLst>
                    </a:gridCol>
                  </a:tblGrid>
                  <a:tr h="384751">
                    <a:tc>
                      <a:txBody>
                        <a:bodyPr/>
                        <a:lstStyle/>
                        <a:p>
                          <a:r>
                            <a:rPr lang="en-US" sz="1300" b="1" noProof="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1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aa-ET" sz="13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1" err="1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  <a:r>
                            <a:rPr lang="fr-BE" sz="1300" b="1">
                              <a:solidFill>
                                <a:schemeClr val="tx1"/>
                              </a:solidFill>
                            </a:rPr>
                            <a:t> of the test</a:t>
                          </a:r>
                          <a:endParaRPr lang="aa-ET" sz="13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69277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Geweke (visually)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Tests whether the mean estimates have converged by comparing means from the early and latter part of the Markov chain.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Two-sided test based on a 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-score statistic.</a:t>
                          </a:r>
                          <a:b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</a:b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Large absolute </a:t>
                          </a:r>
                          <a14:m>
                            <m:oMath xmlns:m="http://schemas.openxmlformats.org/officeDocument/2006/math">
                              <m:r>
                                <a:rPr lang="fr-BE" sz="1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 values indicate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8403541"/>
                      </a:ext>
                    </a:extLst>
                  </a:tr>
                  <a:tr h="6807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Heidelberger-Welch</a:t>
                          </a:r>
                          <a:b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</a:b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(stationarity test)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Tests whether the Markov chain is a covariance (or weakly) stationary process.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One-sided test based on a Cramer–von Mises statistic.</a:t>
                          </a:r>
                          <a:b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</a:br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Small </a:t>
                          </a:r>
                          <a14:m>
                            <m:oMath xmlns:m="http://schemas.openxmlformats.org/officeDocument/2006/math">
                              <m:r>
                                <a:rPr lang="fr-BE" sz="1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-values indicate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4307701"/>
                      </a:ext>
                    </a:extLst>
                  </a:tr>
                  <a:tr h="6807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Heidelberger-Welch </a:t>
                          </a:r>
                          <a:b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</a:b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(half-width test)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Reports whether the sample size is adequate to meet the required accuracy for the mean estimate.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If a relative half-width statistic is greater than a predetermined accuracy measure, this indicates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9261705"/>
                      </a:ext>
                    </a:extLst>
                  </a:tr>
                  <a:tr h="89408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Raftery-Lewis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Evaluates the accuracy of the estimated (desired) percentiles by reporting the number of samples needed to reach the desired accuracy of the percentiles.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If the total samples needed are fewer than the Markov chain sample, this indicates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826676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autocorrelation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Measures dependency among Markov chain samples.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High correlations between long lags indicate poor mixing.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9848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F1EE079D-8E8A-EE1A-9E03-64C89B180E0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4783656"/>
                  </p:ext>
                </p:extLst>
              </p:nvPr>
            </p:nvGraphicFramePr>
            <p:xfrm>
              <a:off x="1746473" y="2689412"/>
              <a:ext cx="10817563" cy="36291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4687">
                      <a:extLst>
                        <a:ext uri="{9D8B030D-6E8A-4147-A177-3AD203B41FA5}">
                          <a16:colId xmlns:a16="http://schemas.microsoft.com/office/drawing/2014/main" val="1235390574"/>
                        </a:ext>
                      </a:extLst>
                    </a:gridCol>
                    <a:gridCol w="5051390">
                      <a:extLst>
                        <a:ext uri="{9D8B030D-6E8A-4147-A177-3AD203B41FA5}">
                          <a16:colId xmlns:a16="http://schemas.microsoft.com/office/drawing/2014/main" val="3911492273"/>
                        </a:ext>
                      </a:extLst>
                    </a:gridCol>
                    <a:gridCol w="3821486">
                      <a:extLst>
                        <a:ext uri="{9D8B030D-6E8A-4147-A177-3AD203B41FA5}">
                          <a16:colId xmlns:a16="http://schemas.microsoft.com/office/drawing/2014/main" val="545896382"/>
                        </a:ext>
                      </a:extLst>
                    </a:gridCol>
                  </a:tblGrid>
                  <a:tr h="384751">
                    <a:tc>
                      <a:txBody>
                        <a:bodyPr/>
                        <a:lstStyle/>
                        <a:p>
                          <a:r>
                            <a:rPr lang="en-US" sz="1300" b="1" noProof="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1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aa-ET" sz="13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300" b="1" err="1">
                              <a:solidFill>
                                <a:schemeClr val="tx1"/>
                              </a:solidFill>
                            </a:rPr>
                            <a:t>Interpretation</a:t>
                          </a:r>
                          <a:r>
                            <a:rPr lang="fr-BE" sz="1300" b="1">
                              <a:solidFill>
                                <a:schemeClr val="tx1"/>
                              </a:solidFill>
                            </a:rPr>
                            <a:t> of the test</a:t>
                          </a:r>
                          <a:endParaRPr lang="aa-ET" sz="13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20" marR="121920" marT="60960" marB="6096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7469277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Geweke (visually)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Tests whether the mean estimates have converged by comparing means from the early and latter part of the Markov chain.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721" t="-75000" r="-332" b="-54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403541"/>
                      </a:ext>
                    </a:extLst>
                  </a:tr>
                  <a:tr h="6807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Heidelberger-Welch</a:t>
                          </a:r>
                          <a:b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</a:b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(stationarity test)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Tests whether the Markov chain is a covariance (or weakly) stationary process.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721" t="-132075" r="-332" b="-3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307701"/>
                      </a:ext>
                    </a:extLst>
                  </a:tr>
                  <a:tr h="6807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Heidelberger-Welch </a:t>
                          </a:r>
                          <a:b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</a:br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(half-width test)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Reports whether the sample size is adequate to meet the required accuracy for the mean estimate.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If a relative half-width statistic is greater than a predetermined accuracy measure, this indicates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9261705"/>
                      </a:ext>
                    </a:extLst>
                  </a:tr>
                  <a:tr h="89408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Raftery-Lewis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Evaluates the accuracy of the estimated (desired) percentiles by reporting the number of samples needed to reach the desired accuracy of the percentiles. Failure could indicate that a longer Markov chain is needed.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If the total samples needed are fewer than the Markov chain sample, this indicates rejection.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826676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noProof="0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autocorrelation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</a:rPr>
                            <a:t>Measures dependency among Markov chain samples.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200" b="0" i="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High correlations between long lags indicate poor mixing.</a:t>
                          </a:r>
                        </a:p>
                      </a:txBody>
                      <a:tcPr marL="20320" marR="20320" marT="20320" marB="20320">
                        <a:lnL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33C4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98486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124382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578E5-E00A-EBC6-7BA6-7B09992C2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Take some effort to reach the target density</a:t>
            </a:r>
          </a:p>
          <a:p>
            <a:r>
              <a:rPr lang="en-BE" dirty="0"/>
              <a:t>Take a bigger burn-in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B2E91-35DC-AC46-01DA-E324E8FE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5991F-534F-52CA-8C15-45A58E870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Trace plot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F8F6-E7F6-94CF-2CD1-EF6C7D9C4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F80E4A-413D-665A-69E8-F38EEF42AF2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423150" y="2163210"/>
            <a:ext cx="6481763" cy="4789005"/>
          </a:xfrm>
          <a:prstGeom prst="rect">
            <a:avLst/>
          </a:prstGeom>
        </p:spPr>
      </p:pic>
      <p:sp>
        <p:nvSpPr>
          <p:cNvPr id="14" name="Rectangle: Rounded Corners 8">
            <a:extLst>
              <a:ext uri="{FF2B5EF4-FFF2-40B4-BE49-F238E27FC236}">
                <a16:creationId xmlns:a16="http://schemas.microsoft.com/office/drawing/2014/main" id="{4B6BAE00-6FE2-FAD6-A308-D52B48BB934B}"/>
              </a:ext>
            </a:extLst>
          </p:cNvPr>
          <p:cNvSpPr/>
          <p:nvPr/>
        </p:nvSpPr>
        <p:spPr>
          <a:xfrm>
            <a:off x="7868610" y="2182966"/>
            <a:ext cx="1208155" cy="4392646"/>
          </a:xfrm>
          <a:prstGeom prst="roundRect">
            <a:avLst/>
          </a:prstGeom>
          <a:solidFill>
            <a:srgbClr val="FFC000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aa-ET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6B1E3-EE01-38F8-6398-0BDDCFB5319F}"/>
              </a:ext>
            </a:extLst>
          </p:cNvPr>
          <p:cNvSpPr txBox="1"/>
          <p:nvPr/>
        </p:nvSpPr>
        <p:spPr>
          <a:xfrm>
            <a:off x="7857652" y="2915050"/>
            <a:ext cx="120815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fr-BE" sz="2133" dirty="0">
                <a:solidFill>
                  <a:srgbClr val="C00000"/>
                </a:solidFill>
                <a:latin typeface="Arial"/>
              </a:rPr>
              <a:t>  Burn-in</a:t>
            </a:r>
            <a:endParaRPr lang="aa-ET" sz="2133">
              <a:solidFill>
                <a:srgbClr val="C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8531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578E5-E00A-EBC6-7BA6-7B09992C2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Unstable chain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B2E91-35DC-AC46-01DA-E324E8FE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5991F-534F-52CA-8C15-45A58E870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Trace plot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F8F6-E7F6-94CF-2CD1-EF6C7D9C4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E23E143-07DB-EE8D-A569-83461A69A78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423150" y="2133770"/>
            <a:ext cx="6481763" cy="48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19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578E5-E00A-EBC6-7BA6-7B09992C2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Ideal situation!</a:t>
            </a:r>
          </a:p>
          <a:p>
            <a:r>
              <a:rPr lang="en-BE" dirty="0"/>
              <a:t>Chains mixing well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B2E91-35DC-AC46-01DA-E324E8FE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5991F-534F-52CA-8C15-45A58E870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Trace plot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F8F6-E7F6-94CF-2CD1-EF6C7D9C4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48E5E-11CF-25A0-1B2D-00F5674B280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27C471-B76C-D4DE-2718-1EFA7699FDBE}"/>
              </a:ext>
            </a:extLst>
          </p:cNvPr>
          <p:cNvGrpSpPr/>
          <p:nvPr/>
        </p:nvGrpSpPr>
        <p:grpSpPr>
          <a:xfrm>
            <a:off x="7421882" y="2191871"/>
            <a:ext cx="6482078" cy="4558553"/>
            <a:chOff x="4552257" y="1769687"/>
            <a:chExt cx="3791832" cy="23894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8D2C72-36BC-8EC5-BC32-2F60A4C6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57" y="1769687"/>
              <a:ext cx="3362933" cy="23894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CACE7D-AB80-4F3F-661B-98F1E332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365" y="2108216"/>
              <a:ext cx="486724" cy="114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1710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B46AC-11A6-9EF7-8910-937476528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418" y="1760856"/>
            <a:ext cx="6487102" cy="5661919"/>
          </a:xfrm>
        </p:spPr>
        <p:txBody>
          <a:bodyPr/>
          <a:lstStyle/>
          <a:p>
            <a:r>
              <a:rPr lang="en-BE" b="1" dirty="0"/>
              <a:t>Evidence used</a:t>
            </a:r>
          </a:p>
          <a:p>
            <a:pPr marL="517462" lvl="2">
              <a:spcBef>
                <a:spcPts val="2160"/>
              </a:spcBef>
            </a:pPr>
            <a:r>
              <a:rPr lang="en-BE" sz="2500" dirty="0"/>
              <a:t>Bayesian: all available (but relevant) information</a:t>
            </a:r>
          </a:p>
          <a:p>
            <a:pPr marL="517462" lvl="2">
              <a:spcBef>
                <a:spcPts val="2160"/>
              </a:spcBef>
            </a:pPr>
            <a:r>
              <a:rPr lang="en-BE" sz="2500" dirty="0"/>
              <a:t>Frequentist: Information from the current experiment </a:t>
            </a:r>
          </a:p>
          <a:p>
            <a:r>
              <a:rPr lang="en-BE" b="1" dirty="0"/>
              <a:t>Inference</a:t>
            </a:r>
          </a:p>
          <a:p>
            <a:pPr lvl="1">
              <a:spcBef>
                <a:spcPts val="2160"/>
              </a:spcBef>
              <a:buFont typeface="Arial" pitchFamily="-65" charset="0"/>
              <a:buChar char="•"/>
            </a:pPr>
            <a:r>
              <a:rPr lang="en-BE" sz="2500" dirty="0"/>
              <a:t>Bayesian: </a:t>
            </a:r>
            <a:r>
              <a:rPr lang="en-BE" sz="2400" dirty="0"/>
              <a:t>Bayesian: Prob of parameters given observed data</a:t>
            </a:r>
          </a:p>
          <a:p>
            <a:pPr marL="517462" lvl="2">
              <a:spcBef>
                <a:spcPts val="2160"/>
              </a:spcBef>
            </a:pPr>
            <a:r>
              <a:rPr lang="en-BE" sz="2500" dirty="0"/>
              <a:t>Frequentist: test of significance &amp; getting p-values</a:t>
            </a:r>
          </a:p>
          <a:p>
            <a:pPr marL="517462" lvl="2">
              <a:spcBef>
                <a:spcPts val="2160"/>
              </a:spcBef>
            </a:pPr>
            <a:endParaRPr lang="en-BE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A890-B44E-2CA7-8845-8EA73680FB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22776" y="1712406"/>
            <a:ext cx="6482080" cy="5562453"/>
          </a:xfrm>
        </p:spPr>
        <p:txBody>
          <a:bodyPr/>
          <a:lstStyle/>
          <a:p>
            <a:r>
              <a:rPr lang="en-BE" b="1" dirty="0"/>
              <a:t>Intervals</a:t>
            </a:r>
          </a:p>
          <a:p>
            <a:pPr lvl="1">
              <a:spcBef>
                <a:spcPts val="2160"/>
              </a:spcBef>
              <a:buFont typeface="Arial" pitchFamily="-65" charset="0"/>
              <a:buChar char="•"/>
            </a:pPr>
            <a:r>
              <a:rPr lang="en-BE" sz="2600" dirty="0"/>
              <a:t>Bayesian: credible interval – 95% most plausible values (also HPD)</a:t>
            </a:r>
          </a:p>
          <a:p>
            <a:pPr lvl="1">
              <a:spcBef>
                <a:spcPts val="2160"/>
              </a:spcBef>
              <a:buFont typeface="Arial" pitchFamily="-65" charset="0"/>
              <a:buChar char="•"/>
            </a:pPr>
            <a:r>
              <a:rPr lang="en-BE" sz="2600" dirty="0"/>
              <a:t>Frequentist: confidence interval (repeat the experiment….)</a:t>
            </a:r>
          </a:p>
          <a:p>
            <a:r>
              <a:rPr lang="en-BE" b="1" dirty="0"/>
              <a:t>Status of parameters</a:t>
            </a:r>
          </a:p>
          <a:p>
            <a:pPr lvl="1">
              <a:spcBef>
                <a:spcPts val="2160"/>
              </a:spcBef>
              <a:buFont typeface="Arial" pitchFamily="-65" charset="0"/>
              <a:buChar char="•"/>
            </a:pPr>
            <a:r>
              <a:rPr lang="en-BE" sz="2600" dirty="0"/>
              <a:t>Bayesian: Parameters are random variable (entire distribution)</a:t>
            </a:r>
          </a:p>
          <a:p>
            <a:pPr lvl="1">
              <a:spcBef>
                <a:spcPts val="2160"/>
              </a:spcBef>
              <a:buFont typeface="Arial" pitchFamily="-65" charset="0"/>
              <a:buChar char="•"/>
            </a:pPr>
            <a:r>
              <a:rPr lang="en-BE" sz="2600" dirty="0"/>
              <a:t>Frequentist: Parameters are fixed (summaries: mean, SD,..)</a:t>
            </a:r>
          </a:p>
          <a:p>
            <a:pPr lvl="1"/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CC869-99E4-A24D-0D6F-0D8FAD8B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66103C-8B7F-E0FA-09D7-459D83DD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Bayesian vs Frequentist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74C3-AB98-8F76-6A96-CA32AF3D7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692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US" dirty="0"/>
              <a:t>Bayesian Principles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</p:spPr>
        <p:txBody>
          <a:bodyPr/>
          <a:lstStyle/>
          <a:p>
            <a:r>
              <a:rPr lang="en-US" dirty="0"/>
              <a:t>Bayesian Principles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FB4F84F-7974-794E-8CD6-04F2352D7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7E97-26B8-4752-BE55-75D345A3F76C}"/>
              </a:ext>
            </a:extLst>
          </p:cNvPr>
          <p:cNvSpPr txBox="1">
            <a:spLocks/>
          </p:cNvSpPr>
          <p:nvPr/>
        </p:nvSpPr>
        <p:spPr>
          <a:xfrm>
            <a:off x="327379" y="1760856"/>
            <a:ext cx="13964354" cy="6019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0988" indent="-280988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641350" indent="-2809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Char char="–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Char char="•"/>
              <a:defRPr sz="21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Char char="–"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Char char="»"/>
              <a:defRPr sz="15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>
              <a:buNone/>
            </a:pPr>
            <a:r>
              <a:rPr lang="en-US" b="1" noProof="0" dirty="0"/>
              <a:t>Example</a:t>
            </a:r>
            <a:r>
              <a:rPr lang="en-US" noProof="0" dirty="0"/>
              <a:t>: Collect evidence of an unknown treatment effect in a clinical trial</a:t>
            </a:r>
          </a:p>
          <a:p>
            <a:pPr marL="0" indent="0">
              <a:buNone/>
            </a:pPr>
            <a:endParaRPr lang="en-US" noProof="0" dirty="0"/>
          </a:p>
          <a:p>
            <a:pPr marL="741045" lvl="1" indent="-283845"/>
            <a:r>
              <a:rPr lang="en-US" b="1" noProof="0" dirty="0"/>
              <a:t>Frequentist analysis:</a:t>
            </a:r>
            <a:endParaRPr lang="en-US" b="1" noProof="0" dirty="0">
              <a:cs typeface="Arial"/>
            </a:endParaRPr>
          </a:p>
          <a:p>
            <a:pPr marL="1144270" lvl="2" indent="-229870"/>
            <a:r>
              <a:rPr lang="en-US" dirty="0"/>
              <a:t>P</a:t>
            </a:r>
            <a:r>
              <a:rPr lang="en-US" noProof="0" dirty="0" err="1"/>
              <a:t>oint</a:t>
            </a:r>
            <a:r>
              <a:rPr lang="en-US" noProof="0" dirty="0"/>
              <a:t> estimate and confidence intervals as summaries of size of treatment effect</a:t>
            </a:r>
            <a:endParaRPr lang="en-US" noProof="0" dirty="0">
              <a:cs typeface="Arial"/>
            </a:endParaRPr>
          </a:p>
          <a:p>
            <a:pPr marL="1144270" lvl="2" indent="-229870"/>
            <a:r>
              <a:rPr lang="en-US" i="1" noProof="0" dirty="0"/>
              <a:t>What is this trial telling us about the treatment effect?</a:t>
            </a:r>
            <a:endParaRPr lang="en-US" i="1" noProof="0" dirty="0">
              <a:cs typeface="Arial"/>
            </a:endParaRPr>
          </a:p>
          <a:p>
            <a:pPr marL="1144270" lvl="2" indent="-229870"/>
            <a:endParaRPr lang="en-US" noProof="0" dirty="0">
              <a:cs typeface="Arial"/>
            </a:endParaRPr>
          </a:p>
          <a:p>
            <a:pPr marL="741045" lvl="1" indent="-283845"/>
            <a:r>
              <a:rPr lang="en-US" b="1" noProof="0" dirty="0"/>
              <a:t>Bayesian analysis:</a:t>
            </a:r>
            <a:endParaRPr lang="en-US" b="1" noProof="0" dirty="0">
              <a:cs typeface="Arial"/>
            </a:endParaRPr>
          </a:p>
          <a:p>
            <a:pPr marL="1144270" lvl="2" indent="-229870"/>
            <a:r>
              <a:rPr lang="en-US" dirty="0"/>
              <a:t>B</a:t>
            </a:r>
            <a:r>
              <a:rPr lang="en-US" noProof="0" dirty="0" err="1"/>
              <a:t>efore</a:t>
            </a:r>
            <a:r>
              <a:rPr lang="en-US" noProof="0" dirty="0"/>
              <a:t> the trial: </a:t>
            </a:r>
            <a:r>
              <a:rPr lang="en-US" i="1" noProof="0" dirty="0"/>
              <a:t>a priori opinion </a:t>
            </a:r>
            <a:r>
              <a:rPr lang="en-US" noProof="0" dirty="0"/>
              <a:t>on the treatment effect</a:t>
            </a:r>
            <a:endParaRPr lang="en-US" noProof="0" dirty="0">
              <a:cs typeface="Arial"/>
            </a:endParaRPr>
          </a:p>
          <a:p>
            <a:pPr marL="1144270" lvl="2" indent="-229870"/>
            <a:r>
              <a:rPr lang="en-US" i="1" noProof="0" dirty="0"/>
              <a:t>How should this trial change our opinion about the treatment effect?</a:t>
            </a:r>
            <a:endParaRPr lang="en-US" i="1" noProof="0" dirty="0">
              <a:cs typeface="Arial"/>
            </a:endParaRPr>
          </a:p>
          <a:p>
            <a:pPr marL="914400" lvl="2" indent="0">
              <a:buNone/>
            </a:pPr>
            <a:endParaRPr lang="en-US" noProof="0" dirty="0">
              <a:cs typeface="Arial"/>
            </a:endParaRPr>
          </a:p>
          <a:p>
            <a:pPr marL="360362" lvl="1" indent="0" defTabSz="914400">
              <a:spcAft>
                <a:spcPts val="2400"/>
              </a:spcAft>
              <a:buNone/>
            </a:pPr>
            <a:endParaRPr lang="en-US" dirty="0">
              <a:latin typeface="Verdana"/>
              <a:ea typeface="Verdana"/>
            </a:endParaRPr>
          </a:p>
          <a:p>
            <a:pPr marL="280670" indent="-280670" defTabSz="914400">
              <a:spcAft>
                <a:spcPts val="2400"/>
              </a:spcAft>
            </a:pPr>
            <a:endParaRPr lang="en-US" sz="2400" kern="0" dirty="0">
              <a:latin typeface="Verdana"/>
              <a:ea typeface="Verdana"/>
            </a:endParaRPr>
          </a:p>
          <a:p>
            <a:pPr marL="0" indent="0" defTabSz="914400">
              <a:buNone/>
            </a:pPr>
            <a:endParaRPr lang="en-US" sz="2400" kern="0" dirty="0"/>
          </a:p>
          <a:p>
            <a:pPr marL="280670" indent="-280670" defTabSz="914400"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6150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576F6B-8E1A-01C2-A752-05311F787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760856"/>
            <a:ext cx="13181647" cy="5635025"/>
          </a:xfrm>
        </p:spPr>
        <p:txBody>
          <a:bodyPr/>
          <a:lstStyle/>
          <a:p>
            <a:r>
              <a:rPr lang="en-BE" dirty="0"/>
              <a:t>For non-informative priors the Bayesian and Frequentist results are the “same” but the interpretation differ</a:t>
            </a:r>
          </a:p>
          <a:p>
            <a:r>
              <a:rPr lang="en-BE" dirty="0"/>
              <a:t>Intepretation:</a:t>
            </a:r>
          </a:p>
          <a:p>
            <a:pPr lvl="1"/>
            <a:r>
              <a:rPr lang="en-BE" dirty="0"/>
              <a:t>Coverage vs confidence</a:t>
            </a:r>
          </a:p>
          <a:p>
            <a:pPr lvl="1"/>
            <a:r>
              <a:rPr lang="en-BE" dirty="0"/>
              <a:t>Assurance vs power</a:t>
            </a:r>
          </a:p>
          <a:p>
            <a:pPr lvl="1"/>
            <a:r>
              <a:rPr lang="en-BE" dirty="0"/>
              <a:t>Posterior uncertainity vs standard error (uncertainity around a fixed value)</a:t>
            </a:r>
          </a:p>
          <a:p>
            <a:pPr lvl="1"/>
            <a:r>
              <a:rPr lang="en-BE" dirty="0"/>
              <a:t>Bayesian approach can deal with bimodality</a:t>
            </a:r>
          </a:p>
          <a:p>
            <a:pPr lvl="1"/>
            <a:r>
              <a:rPr lang="en-BE" dirty="0"/>
              <a:t>…</a:t>
            </a:r>
          </a:p>
          <a:p>
            <a:r>
              <a:rPr lang="en-BE" dirty="0"/>
              <a:t>It can be confusing  but note that “</a:t>
            </a:r>
            <a:r>
              <a:rPr lang="en-BE" i="1" dirty="0"/>
              <a:t>The Bayesian approach is a </a:t>
            </a:r>
            <a:r>
              <a:rPr lang="en-US" i="1" dirty="0"/>
              <a:t>n</a:t>
            </a:r>
            <a:r>
              <a:rPr lang="en-US" i="1" noProof="0" dirty="0" err="1"/>
              <a:t>atural</a:t>
            </a:r>
            <a:r>
              <a:rPr lang="en-US" i="1" noProof="0" dirty="0"/>
              <a:t> and coherent way of thinking and/or learning about science</a:t>
            </a:r>
            <a:r>
              <a:rPr lang="en-BE" dirty="0"/>
              <a:t>”</a:t>
            </a:r>
          </a:p>
          <a:p>
            <a:pPr lvl="1"/>
            <a:r>
              <a:rPr lang="en-BE" dirty="0"/>
              <a:t>We are born Bayesians!</a:t>
            </a:r>
          </a:p>
          <a:p>
            <a:pPr lvl="1"/>
            <a:r>
              <a:rPr lang="en-BE" dirty="0"/>
              <a:t>Most scientists we work with interprete the Frequenist results you give them in a Bayesian way!</a:t>
            </a:r>
          </a:p>
          <a:p>
            <a:pPr lvl="1"/>
            <a:endParaRPr lang="en-B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995D13-4168-09AD-7BE1-F5948E68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F7F240-46C4-8D64-C66F-A02B90D5B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Bayesian vs Frequentist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B77DC-0A6B-CA84-D274-67FA49EB9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58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C2CE5-44F1-109B-DEC4-6AE880767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706" y="2055499"/>
            <a:ext cx="7006814" cy="500360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6 </a:t>
            </a:r>
            <a:r>
              <a:rPr lang="en-US" sz="2000" dirty="0">
                <a:solidFill>
                  <a:schemeClr val="tx1"/>
                </a:solidFill>
              </a:rPr>
              <a:t>vials are selected from a lot of drug product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Each vial is split into half, and each half is measured using a different analytical method (paired design)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The two methods are considered equivalent if the true difference in mean concentration is not greater than 0.02 mg/mL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PASS/FAIL vs continuous answer</a:t>
            </a: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A8E233-DBDD-07E7-6F62-A33B0A02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FB45-9937-B0AD-B6EB-A11B1F20E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Comparison of two analytical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8AB33-9ACE-6AF8-3E44-106C877D9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039819-6D77-8943-39B1-BCA8DBD3D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313" y="7275112"/>
            <a:ext cx="10058400" cy="590324"/>
          </a:xfrm>
        </p:spPr>
        <p:txBody>
          <a:bodyPr/>
          <a:lstStyle/>
          <a:p>
            <a:r>
              <a:rPr lang="fr-BE" sz="900" dirty="0" err="1">
                <a:solidFill>
                  <a:srgbClr val="FF0000"/>
                </a:solidFill>
              </a:rPr>
              <a:t>Burdick</a:t>
            </a:r>
            <a:r>
              <a:rPr lang="fr-BE" sz="900" dirty="0">
                <a:solidFill>
                  <a:srgbClr val="FF0000"/>
                </a:solidFill>
              </a:rPr>
              <a:t>, R. K., </a:t>
            </a:r>
            <a:r>
              <a:rPr lang="fr-BE" sz="900" dirty="0" err="1">
                <a:solidFill>
                  <a:srgbClr val="FF0000"/>
                </a:solidFill>
              </a:rPr>
              <a:t>LeBlond</a:t>
            </a:r>
            <a:r>
              <a:rPr lang="fr-BE" sz="900" dirty="0">
                <a:solidFill>
                  <a:srgbClr val="FF0000"/>
                </a:solidFill>
              </a:rPr>
              <a:t>, D. J., </a:t>
            </a:r>
            <a:r>
              <a:rPr lang="fr-BE" sz="900" dirty="0" err="1">
                <a:solidFill>
                  <a:srgbClr val="FF0000"/>
                </a:solidFill>
              </a:rPr>
              <a:t>Pfahler</a:t>
            </a:r>
            <a:r>
              <a:rPr lang="fr-BE" sz="900" dirty="0">
                <a:solidFill>
                  <a:srgbClr val="FF0000"/>
                </a:solidFill>
              </a:rPr>
              <a:t>, L. B., </a:t>
            </a:r>
            <a:r>
              <a:rPr lang="fr-BE" sz="900" dirty="0" err="1">
                <a:solidFill>
                  <a:srgbClr val="FF0000"/>
                </a:solidFill>
              </a:rPr>
              <a:t>Quiroz</a:t>
            </a:r>
            <a:r>
              <a:rPr lang="fr-BE" sz="900" dirty="0">
                <a:solidFill>
                  <a:srgbClr val="FF0000"/>
                </a:solidFill>
              </a:rPr>
              <a:t>, J., </a:t>
            </a:r>
            <a:r>
              <a:rPr lang="fr-BE" sz="900" dirty="0" err="1">
                <a:solidFill>
                  <a:srgbClr val="FF0000"/>
                </a:solidFill>
              </a:rPr>
              <a:t>Sidor</a:t>
            </a:r>
            <a:r>
              <a:rPr lang="fr-BE" sz="900" dirty="0">
                <a:solidFill>
                  <a:srgbClr val="FF0000"/>
                </a:solidFill>
              </a:rPr>
              <a:t>, L., </a:t>
            </a:r>
            <a:r>
              <a:rPr lang="fr-BE" sz="900" dirty="0" err="1">
                <a:solidFill>
                  <a:srgbClr val="FF0000"/>
                </a:solidFill>
              </a:rPr>
              <a:t>Vukovinsky</a:t>
            </a:r>
            <a:r>
              <a:rPr lang="fr-BE" sz="900" dirty="0">
                <a:solidFill>
                  <a:srgbClr val="FF0000"/>
                </a:solidFill>
              </a:rPr>
              <a:t>, K. &amp; Zhang, L.</a:t>
            </a:r>
            <a:r>
              <a:rPr lang="fr-BE" sz="1100" dirty="0">
                <a:solidFill>
                  <a:srgbClr val="FF0000"/>
                </a:solidFill>
              </a:rPr>
              <a:t> </a:t>
            </a:r>
            <a:r>
              <a:rPr lang="fr-BE" sz="900" dirty="0">
                <a:solidFill>
                  <a:srgbClr val="FF0000"/>
                </a:solidFill>
              </a:rPr>
              <a:t>(2017). </a:t>
            </a:r>
            <a:r>
              <a:rPr lang="fr-BE" sz="900" dirty="0" err="1">
                <a:solidFill>
                  <a:srgbClr val="FF0000"/>
                </a:solidFill>
              </a:rPr>
              <a:t>Statistical</a:t>
            </a:r>
            <a:r>
              <a:rPr lang="fr-BE" sz="900" dirty="0">
                <a:solidFill>
                  <a:srgbClr val="FF0000"/>
                </a:solidFill>
              </a:rPr>
              <a:t> Applications for Chemistry, </a:t>
            </a:r>
            <a:r>
              <a:rPr lang="fr-BE" sz="900" dirty="0" err="1">
                <a:solidFill>
                  <a:srgbClr val="FF0000"/>
                </a:solidFill>
              </a:rPr>
              <a:t>Manufacturing</a:t>
            </a:r>
            <a:r>
              <a:rPr lang="fr-BE" sz="900" dirty="0">
                <a:solidFill>
                  <a:srgbClr val="FF0000"/>
                </a:solidFill>
              </a:rPr>
              <a:t> and Controls (CMC) in the Pharmaceutical </a:t>
            </a:r>
            <a:r>
              <a:rPr lang="fr-BE" sz="900" dirty="0" err="1">
                <a:solidFill>
                  <a:srgbClr val="FF0000"/>
                </a:solidFill>
              </a:rPr>
              <a:t>Industry</a:t>
            </a:r>
            <a:r>
              <a:rPr lang="fr-BE" sz="900" dirty="0">
                <a:solidFill>
                  <a:srgbClr val="FF0000"/>
                </a:solidFill>
              </a:rPr>
              <a:t>. Springer.</a:t>
            </a:r>
            <a:endParaRPr lang="aa-ET" sz="900">
              <a:solidFill>
                <a:srgbClr val="FF0000"/>
              </a:solidFill>
            </a:endParaRPr>
          </a:p>
          <a:p>
            <a:endParaRPr lang="en-BE" dirty="0"/>
          </a:p>
        </p:txBody>
      </p:sp>
      <p:pic>
        <p:nvPicPr>
          <p:cNvPr id="10" name="Content Placeholder 24">
            <a:extLst>
              <a:ext uri="{FF2B5EF4-FFF2-40B4-BE49-F238E27FC236}">
                <a16:creationId xmlns:a16="http://schemas.microsoft.com/office/drawing/2014/main" id="{1EAF7703-9B6D-1D83-E49C-2EFDC576549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362" y="2285999"/>
            <a:ext cx="6462191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048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1ABFF-FE18-970C-4638-F14494B3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2583-C72F-BF67-B55D-134F0A8C7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Comparison of two analytical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B3265-A770-2BDA-2441-45DE4AFF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" name="Content Placeholder 46">
            <a:extLst>
              <a:ext uri="{FF2B5EF4-FFF2-40B4-BE49-F238E27FC236}">
                <a16:creationId xmlns:a16="http://schemas.microsoft.com/office/drawing/2014/main" id="{F7A87DCD-892F-E63E-D2AC-C1C83EB158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64" y="2765384"/>
            <a:ext cx="4800600" cy="38375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81C8A6-B550-131E-337E-967C16E98B2F}"/>
              </a:ext>
            </a:extLst>
          </p:cNvPr>
          <p:cNvGrpSpPr/>
          <p:nvPr/>
        </p:nvGrpSpPr>
        <p:grpSpPr>
          <a:xfrm>
            <a:off x="1757332" y="2055497"/>
            <a:ext cx="4200467" cy="512933"/>
            <a:chOff x="116505" y="731411"/>
            <a:chExt cx="3150350" cy="384700"/>
          </a:xfrm>
        </p:grpSpPr>
        <p:sp>
          <p:nvSpPr>
            <p:cNvPr id="12" name="Rectangle: Rounded Corners 29">
              <a:extLst>
                <a:ext uri="{FF2B5EF4-FFF2-40B4-BE49-F238E27FC236}">
                  <a16:creationId xmlns:a16="http://schemas.microsoft.com/office/drawing/2014/main" id="{90EE90B7-CFAF-33C0-3334-6640B89A8834}"/>
                </a:ext>
              </a:extLst>
            </p:cNvPr>
            <p:cNvSpPr/>
            <p:nvPr/>
          </p:nvSpPr>
          <p:spPr>
            <a:xfrm>
              <a:off x="116505" y="735013"/>
              <a:ext cx="3150350" cy="381098"/>
            </a:xfrm>
            <a:prstGeom prst="roundRect">
              <a:avLst/>
            </a:prstGeom>
            <a:solidFill>
              <a:srgbClr val="039AA6"/>
            </a:solidFill>
            <a:ln w="19050">
              <a:solidFill>
                <a:srgbClr val="233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CE2C75-1045-4A81-1045-AAAB99415F9A}"/>
                </a:ext>
              </a:extLst>
            </p:cNvPr>
            <p:cNvSpPr txBox="1"/>
            <p:nvPr/>
          </p:nvSpPr>
          <p:spPr>
            <a:xfrm>
              <a:off x="161510" y="731411"/>
              <a:ext cx="3105345" cy="369332"/>
            </a:xfrm>
            <a:prstGeom prst="rect">
              <a:avLst/>
            </a:prstGeom>
            <a:noFill/>
          </p:spPr>
          <p:txBody>
            <a:bodyPr wrap="square" lIns="121920" tIns="60960" rIns="121920" bIns="60960" rtlCol="0" anchor="t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Frequentist approach (TOST)</a:t>
              </a:r>
              <a:endParaRPr 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0BD87D-E804-93FB-B52F-64235E5F3E40}"/>
              </a:ext>
            </a:extLst>
          </p:cNvPr>
          <p:cNvSpPr txBox="1"/>
          <p:nvPr/>
        </p:nvSpPr>
        <p:spPr>
          <a:xfrm>
            <a:off x="2717439" y="3539920"/>
            <a:ext cx="114012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67">
                <a:solidFill>
                  <a:srgbClr val="233C4C"/>
                </a:solidFill>
              </a:rPr>
              <a:t>90% CI</a:t>
            </a:r>
            <a:endParaRPr lang="aa-ET" sz="1867">
              <a:solidFill>
                <a:srgbClr val="233C4C"/>
              </a:solidFill>
            </a:endParaRPr>
          </a:p>
        </p:txBody>
      </p:sp>
      <p:cxnSp>
        <p:nvCxnSpPr>
          <p:cNvPr id="15" name="Connector: Curved 36">
            <a:extLst>
              <a:ext uri="{FF2B5EF4-FFF2-40B4-BE49-F238E27FC236}">
                <a16:creationId xmlns:a16="http://schemas.microsoft.com/office/drawing/2014/main" id="{9266187C-445F-C78E-A2FA-7E11C3AC49BE}"/>
              </a:ext>
            </a:extLst>
          </p:cNvPr>
          <p:cNvCxnSpPr>
            <a:cxnSpLocks/>
          </p:cNvCxnSpPr>
          <p:nvPr/>
        </p:nvCxnSpPr>
        <p:spPr>
          <a:xfrm flipV="1">
            <a:off x="3677221" y="3386512"/>
            <a:ext cx="539639" cy="366824"/>
          </a:xfrm>
          <a:prstGeom prst="curvedConnector3">
            <a:avLst/>
          </a:prstGeom>
          <a:ln w="12700">
            <a:solidFill>
              <a:srgbClr val="233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8E2741-B6C0-5CC9-CFC7-74E18F328DDF}"/>
              </a:ext>
            </a:extLst>
          </p:cNvPr>
          <p:cNvSpPr txBox="1"/>
          <p:nvPr/>
        </p:nvSpPr>
        <p:spPr>
          <a:xfrm>
            <a:off x="3207433" y="4753063"/>
            <a:ext cx="857168" cy="33855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sym typeface="Wingdings" panose="05000000000000000000" pitchFamily="2" charset="2"/>
              </a:rPr>
              <a:t>Failed</a:t>
            </a:r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9B3793-7F11-08B3-6D91-2A03F10FA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77" y="2739445"/>
            <a:ext cx="6437533" cy="432962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707D774-248C-79A9-2006-1B8F3B9BB7A7}"/>
              </a:ext>
            </a:extLst>
          </p:cNvPr>
          <p:cNvGrpSpPr/>
          <p:nvPr/>
        </p:nvGrpSpPr>
        <p:grpSpPr>
          <a:xfrm>
            <a:off x="8082009" y="1915840"/>
            <a:ext cx="4200467" cy="533648"/>
            <a:chOff x="116505" y="735013"/>
            <a:chExt cx="3150350" cy="400236"/>
          </a:xfrm>
        </p:grpSpPr>
        <p:sp>
          <p:nvSpPr>
            <p:cNvPr id="31" name="Rectangle: Rounded Corners 32">
              <a:extLst>
                <a:ext uri="{FF2B5EF4-FFF2-40B4-BE49-F238E27FC236}">
                  <a16:creationId xmlns:a16="http://schemas.microsoft.com/office/drawing/2014/main" id="{91A9F2A7-205E-F9D5-EDFB-DA95DF6767A2}"/>
                </a:ext>
              </a:extLst>
            </p:cNvPr>
            <p:cNvSpPr/>
            <p:nvPr/>
          </p:nvSpPr>
          <p:spPr>
            <a:xfrm>
              <a:off x="116505" y="735013"/>
              <a:ext cx="3150350" cy="381098"/>
            </a:xfrm>
            <a:prstGeom prst="roundRect">
              <a:avLst/>
            </a:prstGeom>
            <a:solidFill>
              <a:srgbClr val="039AA6"/>
            </a:solidFill>
            <a:ln w="19050">
              <a:solidFill>
                <a:srgbClr val="233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27FE02-0856-417F-51AE-E67769FCFE65}"/>
                </a:ext>
              </a:extLst>
            </p:cNvPr>
            <p:cNvSpPr txBox="1"/>
            <p:nvPr/>
          </p:nvSpPr>
          <p:spPr>
            <a:xfrm>
              <a:off x="139007" y="765917"/>
              <a:ext cx="3105345" cy="369332"/>
            </a:xfrm>
            <a:prstGeom prst="rect">
              <a:avLst/>
            </a:prstGeom>
            <a:noFill/>
          </p:spPr>
          <p:txBody>
            <a:bodyPr wrap="square" lIns="121920" tIns="60960" rIns="121920" bIns="60960" rtlCol="0" anchor="t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Bayesian approach</a:t>
              </a:r>
              <a:endParaRPr 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336313-77EF-B934-5A27-60E25B9E8280}"/>
              </a:ext>
            </a:extLst>
          </p:cNvPr>
          <p:cNvSpPr txBox="1"/>
          <p:nvPr/>
        </p:nvSpPr>
        <p:spPr>
          <a:xfrm>
            <a:off x="8379244" y="4799229"/>
            <a:ext cx="2262493" cy="5847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sym typeface="Wingdings" panose="05000000000000000000" pitchFamily="2" charset="2"/>
              </a:rPr>
              <a:t>Distribution and probability available</a:t>
            </a:r>
            <a:endParaRPr 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D74245-88A8-E961-BB8C-8C377C2F2FFD}"/>
                  </a:ext>
                </a:extLst>
              </p:cNvPr>
              <p:cNvSpPr txBox="1"/>
              <p:nvPr/>
            </p:nvSpPr>
            <p:spPr>
              <a:xfrm>
                <a:off x="7947654" y="4124746"/>
                <a:ext cx="3360373" cy="359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1733" i="1">
                              <a:solidFill>
                                <a:srgbClr val="233C4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BE" sz="1733">
                              <a:solidFill>
                                <a:srgbClr val="233C4C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fr-BE" sz="1733" i="1">
                                  <a:solidFill>
                                    <a:srgbClr val="233C4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1733">
                                  <a:solidFill>
                                    <a:srgbClr val="233C4C"/>
                                  </a:solidFill>
                                  <a:latin typeface="Cambria Math" panose="02040503050406030204" pitchFamily="18" charset="0"/>
                                </a:rPr>
                                <m:t>within</m:t>
                              </m:r>
                              <m:r>
                                <a:rPr lang="fr-BE" sz="1733">
                                  <a:solidFill>
                                    <a:srgbClr val="233C4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BE" sz="1733">
                                  <a:solidFill>
                                    <a:srgbClr val="233C4C"/>
                                  </a:solidFill>
                                  <a:latin typeface="Cambria Math" panose="02040503050406030204" pitchFamily="18" charset="0"/>
                                </a:rPr>
                                <m:t>margins</m:t>
                              </m:r>
                            </m:e>
                          </m:d>
                        </m:e>
                      </m:func>
                      <m:r>
                        <a:rPr lang="fr-BE" sz="1733">
                          <a:solidFill>
                            <a:srgbClr val="233C4C"/>
                          </a:solidFill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aa-ET" sz="1733">
                  <a:solidFill>
                    <a:srgbClr val="233C4C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D74245-88A8-E961-BB8C-8C377C2F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654" y="4124746"/>
                <a:ext cx="3360373" cy="359009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Curved 56">
            <a:extLst>
              <a:ext uri="{FF2B5EF4-FFF2-40B4-BE49-F238E27FC236}">
                <a16:creationId xmlns:a16="http://schemas.microsoft.com/office/drawing/2014/main" id="{EB5DA4C8-F896-8544-4E6F-675D49224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02937" y="4446672"/>
            <a:ext cx="617937" cy="540336"/>
          </a:xfrm>
          <a:prstGeom prst="curvedConnector3">
            <a:avLst/>
          </a:prstGeom>
          <a:ln w="12700">
            <a:solidFill>
              <a:srgbClr val="233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701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16AE80-00BA-C574-4FD8-EBDEE8AF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 wrap="square" anchor="t">
            <a:normAutofit/>
          </a:bodyPr>
          <a:lstStyle/>
          <a:p>
            <a:r>
              <a:rPr lang="en-BE" dirty="0"/>
              <a:t>Conclusion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31DB3C-0710-0008-F6DF-166F3635C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</p:spPr>
        <p:txBody>
          <a:bodyPr wrap="square" anchor="t">
            <a:normAutofit/>
          </a:bodyPr>
          <a:lstStyle/>
          <a:p>
            <a:r>
              <a:rPr lang="en-BE" dirty="0"/>
              <a:t>Next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E4C9-B059-D1E1-1DB1-062218B50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20" name="Text Placeholder 9">
            <a:extLst>
              <a:ext uri="{FF2B5EF4-FFF2-40B4-BE49-F238E27FC236}">
                <a16:creationId xmlns:a16="http://schemas.microsoft.com/office/drawing/2014/main" id="{BDE3EC2D-77A4-54DB-2F36-40B936B17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431585"/>
              </p:ext>
            </p:extLst>
          </p:nvPr>
        </p:nvGraphicFramePr>
        <p:xfrm>
          <a:off x="721921" y="2055813"/>
          <a:ext cx="13182936" cy="500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66575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F9C4-1A9A-CE7B-FCC0-FEE6CBFB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 wrap="square" anchor="t">
            <a:normAutofit/>
          </a:bodyPr>
          <a:lstStyle/>
          <a:p>
            <a:r>
              <a:rPr lang="en-BE" dirty="0"/>
              <a:t>Acknowledgments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DB5CB11-E8C3-B243-B6DC-CE837B6B9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</p:spPr>
        <p:txBody>
          <a:bodyPr/>
          <a:lstStyle/>
          <a:p>
            <a:r>
              <a:rPr lang="en-US" dirty="0"/>
              <a:t>I would like to thank: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57B7-3DEB-D39D-2BF0-58D2525BD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BE050D6-058B-B17D-065E-430742C292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313" y="7535236"/>
            <a:ext cx="10058400" cy="330200"/>
          </a:xfrm>
        </p:spPr>
        <p:txBody>
          <a:bodyPr/>
          <a:lstStyle/>
          <a:p>
            <a:r>
              <a:rPr lang="en-US" sz="1600" dirty="0"/>
              <a:t>* Members of the </a:t>
            </a:r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NCB Bayesian Preclinical Animal Biomarker and Discovery Working Group</a:t>
            </a:r>
            <a:endParaRPr lang="en-US" sz="1600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F84023B-DE95-232E-34F3-90A701DCC6C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631680943"/>
              </p:ext>
            </p:extLst>
          </p:nvPr>
        </p:nvGraphicFramePr>
        <p:xfrm>
          <a:off x="721921" y="2055813"/>
          <a:ext cx="13182936" cy="5003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2573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9E0C-540C-4194-99C2-CDD1555D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834E5-B886-488D-99B3-E0EDD980C3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2313" y="1525235"/>
            <a:ext cx="13182936" cy="5003293"/>
          </a:xfrm>
        </p:spPr>
        <p:txBody>
          <a:bodyPr/>
          <a:lstStyle/>
          <a:p>
            <a:r>
              <a:rPr lang="fr-BE" sz="2000" dirty="0" err="1"/>
              <a:t>Burdick</a:t>
            </a:r>
            <a:r>
              <a:rPr lang="fr-BE" sz="2000" dirty="0"/>
              <a:t>, R. K., </a:t>
            </a:r>
            <a:r>
              <a:rPr lang="fr-BE" sz="2000" dirty="0" err="1"/>
              <a:t>LeBlond</a:t>
            </a:r>
            <a:r>
              <a:rPr lang="fr-BE" sz="2000" dirty="0"/>
              <a:t>, D. J., </a:t>
            </a:r>
            <a:r>
              <a:rPr lang="fr-BE" sz="2000" dirty="0" err="1"/>
              <a:t>Pfahler</a:t>
            </a:r>
            <a:r>
              <a:rPr lang="fr-BE" sz="2000" dirty="0"/>
              <a:t>, L. B., </a:t>
            </a:r>
            <a:r>
              <a:rPr lang="fr-BE" sz="2000" dirty="0" err="1"/>
              <a:t>Quiroz</a:t>
            </a:r>
            <a:r>
              <a:rPr lang="fr-BE" sz="2000" dirty="0"/>
              <a:t>, J., </a:t>
            </a:r>
            <a:r>
              <a:rPr lang="fr-BE" sz="2000" dirty="0" err="1"/>
              <a:t>Sidor</a:t>
            </a:r>
            <a:r>
              <a:rPr lang="fr-BE" sz="2000" dirty="0"/>
              <a:t>, L., </a:t>
            </a:r>
            <a:r>
              <a:rPr lang="fr-BE" sz="2000" dirty="0" err="1"/>
              <a:t>Vukovinsky</a:t>
            </a:r>
            <a:r>
              <a:rPr lang="fr-BE" sz="2000" dirty="0"/>
              <a:t>, K. &amp; Zhang, L. (2017). </a:t>
            </a:r>
            <a:r>
              <a:rPr lang="fr-BE" sz="2000" dirty="0" err="1"/>
              <a:t>Statistical</a:t>
            </a:r>
            <a:r>
              <a:rPr lang="fr-BE" sz="2000" dirty="0"/>
              <a:t> Applications for Chemistry, </a:t>
            </a:r>
            <a:r>
              <a:rPr lang="fr-BE" sz="2000" dirty="0" err="1"/>
              <a:t>Manufacturing</a:t>
            </a:r>
            <a:r>
              <a:rPr lang="fr-BE" sz="2000" dirty="0"/>
              <a:t> and Controls (CMC) in the Pharmaceutical </a:t>
            </a:r>
            <a:r>
              <a:rPr lang="fr-BE" sz="2000" dirty="0" err="1"/>
              <a:t>Industry</a:t>
            </a:r>
            <a:r>
              <a:rPr lang="fr-BE" sz="2000" dirty="0"/>
              <a:t>. Springer.</a:t>
            </a:r>
          </a:p>
          <a:p>
            <a:r>
              <a:rPr lang="en-GB" sz="2000" dirty="0" err="1"/>
              <a:t>Bürkner</a:t>
            </a:r>
            <a:r>
              <a:rPr lang="en-GB" sz="2000" dirty="0"/>
              <a:t>, P.-C. (2017). Brms: An R package for Bayesian multilevel models using Stan. Journal of Statistical Software, 80(1). </a:t>
            </a:r>
            <a:r>
              <a:rPr lang="en-GB" sz="2000" dirty="0">
                <a:hlinkClick r:id="rId2"/>
              </a:rPr>
              <a:t>https://doi.org/10.18637/jss.v080.i01</a:t>
            </a:r>
            <a:endParaRPr lang="en-GB" sz="2000" dirty="0"/>
          </a:p>
          <a:p>
            <a:r>
              <a:rPr lang="en-GB" sz="2000" dirty="0" err="1"/>
              <a:t>Bürkner</a:t>
            </a:r>
            <a:r>
              <a:rPr lang="en-GB" sz="2000" dirty="0"/>
              <a:t> P (2018). “Advanced Bayesian Multilevel </a:t>
            </a:r>
            <a:r>
              <a:rPr lang="en-GB" sz="2000" dirty="0" err="1"/>
              <a:t>Modeling</a:t>
            </a:r>
            <a:r>
              <a:rPr lang="en-GB" sz="2000" dirty="0"/>
              <a:t> with the R Package brms.” The R Journal, 10(1), 395–411. </a:t>
            </a:r>
            <a:r>
              <a:rPr lang="en-GB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doi:10.32614/RJ-2018-017</a:t>
            </a:r>
            <a:r>
              <a:rPr lang="en-GB" sz="2000" dirty="0"/>
              <a:t>.</a:t>
            </a:r>
            <a:endParaRPr lang="aa-ET" sz="2000"/>
          </a:p>
          <a:p>
            <a:r>
              <a:rPr lang="en-GB" sz="2000" dirty="0"/>
              <a:t>Martyn Plummer (2003). </a:t>
            </a:r>
            <a:r>
              <a:rPr lang="en-GB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JAGS: A Program for Analysis of Bayesian Graphical Models Using Gibbs Sampling</a:t>
            </a:r>
            <a:r>
              <a:rPr lang="en-GB" sz="2000" dirty="0"/>
              <a:t>, Proceedings of the 3rd International Workshop on Distributed Statistical Computing (DSC 2003), March 20–22, Vienna, Austria. ISSN 1609-395X.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40916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429D33-648E-8793-5A08-FC345EF76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Frequentist:</a:t>
            </a:r>
          </a:p>
          <a:p>
            <a:endParaRPr lang="en-BE" dirty="0"/>
          </a:p>
          <a:p>
            <a:r>
              <a:rPr lang="en-BE" dirty="0"/>
              <a:t>Bayesian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7835A-2CE1-6F05-D47A-89681EC4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1BB10-82EE-A951-2279-A2CAEA01B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AABB3-9A07-24C4-E9A9-3331CFE8A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EE823A-6E6B-7F34-BFC0-C05B09954F84}"/>
              </a:ext>
            </a:extLst>
          </p:cNvPr>
          <p:cNvSpPr/>
          <p:nvPr/>
        </p:nvSpPr>
        <p:spPr bwMode="auto">
          <a:xfrm>
            <a:off x="4475869" y="2076074"/>
            <a:ext cx="1520330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asked?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FD47B4-7F54-B6B4-3E5E-7C6908CDB2B7}"/>
              </a:ext>
            </a:extLst>
          </p:cNvPr>
          <p:cNvSpPr/>
          <p:nvPr/>
        </p:nvSpPr>
        <p:spPr bwMode="auto">
          <a:xfrm>
            <a:off x="7725268" y="2076074"/>
            <a:ext cx="1520331" cy="1332089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C00000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answered?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A6A0CF-36DB-4974-DC67-262228CDF64F}"/>
              </a:ext>
            </a:extLst>
          </p:cNvPr>
          <p:cNvSpPr/>
          <p:nvPr/>
        </p:nvSpPr>
        <p:spPr bwMode="auto">
          <a:xfrm>
            <a:off x="4475868" y="3626968"/>
            <a:ext cx="1520329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asked?</a:t>
            </a:r>
          </a:p>
        </p:txBody>
      </p:sp>
    </p:spTree>
    <p:extLst>
      <p:ext uri="{BB962C8B-B14F-4D97-AF65-F5344CB8AC3E}">
        <p14:creationId xmlns:p14="http://schemas.microsoft.com/office/powerpoint/2010/main" val="22488032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429D33-648E-8793-5A08-FC345EF76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Frequentist:</a:t>
            </a:r>
          </a:p>
          <a:p>
            <a:endParaRPr lang="en-BE" dirty="0"/>
          </a:p>
          <a:p>
            <a:r>
              <a:rPr lang="en-BE" dirty="0"/>
              <a:t>Bayesian</a:t>
            </a:r>
          </a:p>
          <a:p>
            <a:endParaRPr lang="en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7835A-2CE1-6F05-D47A-89681EC4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1BB10-82EE-A951-2279-A2CAEA01B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AABB3-9A07-24C4-E9A9-3331CFE8A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EE823A-6E6B-7F34-BFC0-C05B09954F84}"/>
              </a:ext>
            </a:extLst>
          </p:cNvPr>
          <p:cNvSpPr/>
          <p:nvPr/>
        </p:nvSpPr>
        <p:spPr bwMode="auto">
          <a:xfrm>
            <a:off x="4475869" y="2076074"/>
            <a:ext cx="1520330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asked?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FD47B4-7F54-B6B4-3E5E-7C6908CDB2B7}"/>
              </a:ext>
            </a:extLst>
          </p:cNvPr>
          <p:cNvSpPr/>
          <p:nvPr/>
        </p:nvSpPr>
        <p:spPr bwMode="auto">
          <a:xfrm>
            <a:off x="7725268" y="2076074"/>
            <a:ext cx="1520331" cy="1332089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C00000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answered?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A6A0CF-36DB-4974-DC67-262228CDF64F}"/>
              </a:ext>
            </a:extLst>
          </p:cNvPr>
          <p:cNvSpPr/>
          <p:nvPr/>
        </p:nvSpPr>
        <p:spPr bwMode="auto">
          <a:xfrm>
            <a:off x="4475868" y="3626968"/>
            <a:ext cx="1520329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answered?</a:t>
            </a:r>
          </a:p>
        </p:txBody>
      </p:sp>
    </p:spTree>
    <p:extLst>
      <p:ext uri="{BB962C8B-B14F-4D97-AF65-F5344CB8AC3E}">
        <p14:creationId xmlns:p14="http://schemas.microsoft.com/office/powerpoint/2010/main" val="31274792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429D33-648E-8793-5A08-FC345EF76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2055815"/>
            <a:ext cx="13181647" cy="5326620"/>
          </a:xfrm>
        </p:spPr>
        <p:txBody>
          <a:bodyPr/>
          <a:lstStyle/>
          <a:p>
            <a:endParaRPr lang="en-BE" dirty="0"/>
          </a:p>
          <a:p>
            <a:r>
              <a:rPr lang="en-BE" dirty="0"/>
              <a:t>Frequentist:</a:t>
            </a:r>
          </a:p>
          <a:p>
            <a:endParaRPr lang="en-BE" dirty="0"/>
          </a:p>
          <a:p>
            <a:r>
              <a:rPr lang="en-BE" dirty="0"/>
              <a:t>Bayesian</a:t>
            </a:r>
          </a:p>
          <a:p>
            <a:endParaRPr lang="en-BE" dirty="0"/>
          </a:p>
          <a:p>
            <a:pPr marL="0" indent="0">
              <a:buNone/>
            </a:pPr>
            <a:r>
              <a:rPr lang="en-US" dirty="0"/>
              <a:t>Motivation for adopting the Bayesian approach:</a:t>
            </a:r>
          </a:p>
          <a:p>
            <a:pPr marL="0" indent="0">
              <a:buNone/>
            </a:pPr>
            <a:endParaRPr lang="en-US" dirty="0"/>
          </a:p>
          <a:p>
            <a:pPr marL="741045" lvl="1" indent="-283845"/>
            <a:r>
              <a:rPr lang="en-US" i="1" noProof="0" dirty="0"/>
              <a:t>Natural and coherent way of thinking and/or learning about science</a:t>
            </a:r>
            <a:endParaRPr lang="en-US" noProof="0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7835A-2CE1-6F05-D47A-89681EC4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1BB10-82EE-A951-2279-A2CAEA01B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AABB3-9A07-24C4-E9A9-3331CFE8A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EE823A-6E6B-7F34-BFC0-C05B09954F84}"/>
              </a:ext>
            </a:extLst>
          </p:cNvPr>
          <p:cNvSpPr/>
          <p:nvPr/>
        </p:nvSpPr>
        <p:spPr bwMode="auto">
          <a:xfrm>
            <a:off x="4475869" y="2076074"/>
            <a:ext cx="1520330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asked?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FD47B4-7F54-B6B4-3E5E-7C6908CDB2B7}"/>
              </a:ext>
            </a:extLst>
          </p:cNvPr>
          <p:cNvSpPr/>
          <p:nvPr/>
        </p:nvSpPr>
        <p:spPr bwMode="auto">
          <a:xfrm>
            <a:off x="7725268" y="2076074"/>
            <a:ext cx="1520331" cy="1332089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C00000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answered?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A6A0CF-36DB-4974-DC67-262228CDF64F}"/>
              </a:ext>
            </a:extLst>
          </p:cNvPr>
          <p:cNvSpPr/>
          <p:nvPr/>
        </p:nvSpPr>
        <p:spPr bwMode="auto">
          <a:xfrm>
            <a:off x="4475868" y="3626968"/>
            <a:ext cx="1520329" cy="133208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Question answered?</a:t>
            </a:r>
          </a:p>
        </p:txBody>
      </p:sp>
    </p:spTree>
    <p:extLst>
      <p:ext uri="{BB962C8B-B14F-4D97-AF65-F5344CB8AC3E}">
        <p14:creationId xmlns:p14="http://schemas.microsoft.com/office/powerpoint/2010/main" val="3495245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FE0DA-B89E-A1AB-2FBD-EEBC5F8C2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D42F1-C714-1DC8-ECE7-9E90FA6E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54149"/>
            <a:ext cx="13500547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E9A80-E8DE-AF42-23B9-6D2F3639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500548" cy="453717"/>
          </a:xfrm>
        </p:spPr>
        <p:txBody>
          <a:bodyPr/>
          <a:lstStyle/>
          <a:p>
            <a:r>
              <a:rPr lang="en-BE" dirty="0"/>
              <a:t>Bayesian inference is a mechanism used to update the state of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949AD-3837-44F3-F1BB-014A60D9B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7919EA21-4068-4B91-6BAE-28E807ABD3EE}"/>
              </a:ext>
            </a:extLst>
          </p:cNvPr>
          <p:cNvGrpSpPr>
            <a:grpSpLocks/>
          </p:cNvGrpSpPr>
          <p:nvPr/>
        </p:nvGrpSpPr>
        <p:grpSpPr bwMode="auto">
          <a:xfrm>
            <a:off x="3845678" y="4114800"/>
            <a:ext cx="5797553" cy="817563"/>
            <a:chOff x="872" y="1961"/>
            <a:chExt cx="3652" cy="515"/>
          </a:xfrm>
        </p:grpSpPr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2375B6E9-D3B3-8803-7825-080F4BD89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970"/>
              <a:ext cx="968" cy="493"/>
            </a:xfrm>
            <a:prstGeom prst="flowChartAlternateProcess">
              <a:avLst/>
            </a:prstGeom>
            <a:solidFill>
              <a:srgbClr val="544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Total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186F8A9E-D03B-56A7-E73A-2B167C3DD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1970"/>
              <a:ext cx="968" cy="493"/>
            </a:xfrm>
            <a:prstGeom prst="flowChartAlternateProcess">
              <a:avLst/>
            </a:prstGeom>
            <a:solidFill>
              <a:srgbClr val="D022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Prior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1D28C267-38AA-D9F9-A9EB-66D7117DB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1961"/>
              <a:ext cx="896" cy="515"/>
            </a:xfrm>
            <a:prstGeom prst="flowChartAlternateProcess">
              <a:avLst/>
            </a:prstGeom>
            <a:solidFill>
              <a:srgbClr val="0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Observed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data</a:t>
              </a:r>
              <a:endParaRPr lang="en-US" sz="2000" dirty="0">
                <a:cs typeface="Arial"/>
              </a:endParaRP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4422918C-4DF7-A5A5-2ED0-01A2CB089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=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AAAE1D4C-698A-C40B-F2CB-1A8ECED69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7502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FE0DA-B89E-A1AB-2FBD-EEBC5F8C2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D42F1-C714-1DC8-ECE7-9E90FA6E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54149"/>
            <a:ext cx="13500547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E9A80-E8DE-AF42-23B9-6D2F3639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500548" cy="453717"/>
          </a:xfrm>
        </p:spPr>
        <p:txBody>
          <a:bodyPr/>
          <a:lstStyle/>
          <a:p>
            <a:r>
              <a:rPr lang="en-BE" dirty="0"/>
              <a:t>Bayesian inference is a mechanism used to update the state of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949AD-3837-44F3-F1BB-014A60D9B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7919EA21-4068-4B91-6BAE-28E807ABD3EE}"/>
              </a:ext>
            </a:extLst>
          </p:cNvPr>
          <p:cNvGrpSpPr>
            <a:grpSpLocks/>
          </p:cNvGrpSpPr>
          <p:nvPr/>
        </p:nvGrpSpPr>
        <p:grpSpPr bwMode="auto">
          <a:xfrm>
            <a:off x="3845678" y="4114800"/>
            <a:ext cx="5797553" cy="817563"/>
            <a:chOff x="872" y="1961"/>
            <a:chExt cx="3652" cy="515"/>
          </a:xfrm>
        </p:grpSpPr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2375B6E9-D3B3-8803-7825-080F4BD89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970"/>
              <a:ext cx="968" cy="493"/>
            </a:xfrm>
            <a:prstGeom prst="flowChartAlternateProcess">
              <a:avLst/>
            </a:prstGeom>
            <a:solidFill>
              <a:srgbClr val="544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Total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186F8A9E-D03B-56A7-E73A-2B167C3DD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1970"/>
              <a:ext cx="968" cy="493"/>
            </a:xfrm>
            <a:prstGeom prst="flowChartAlternateProcess">
              <a:avLst/>
            </a:prstGeom>
            <a:solidFill>
              <a:srgbClr val="D022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Prior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1D28C267-38AA-D9F9-A9EB-66D7117DB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1961"/>
              <a:ext cx="896" cy="515"/>
            </a:xfrm>
            <a:prstGeom prst="flowChartAlternateProcess">
              <a:avLst/>
            </a:prstGeom>
            <a:solidFill>
              <a:srgbClr val="0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Observed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data</a:t>
              </a:r>
              <a:endParaRPr lang="en-US" sz="2000" dirty="0">
                <a:cs typeface="Arial"/>
              </a:endParaRP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4422918C-4DF7-A5A5-2ED0-01A2CB089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=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AAAE1D4C-698A-C40B-F2CB-1A8ECED69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+</a:t>
              </a:r>
            </a:p>
          </p:txBody>
        </p:sp>
      </p:grpSp>
      <p:sp>
        <p:nvSpPr>
          <p:cNvPr id="26" name="AutoShape 10">
            <a:extLst>
              <a:ext uri="{FF2B5EF4-FFF2-40B4-BE49-F238E27FC236}">
                <a16:creationId xmlns:a16="http://schemas.microsoft.com/office/drawing/2014/main" id="{CC7D06AA-55A6-7EEC-F572-B9F937BC6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08" y="2670443"/>
            <a:ext cx="3863975" cy="10156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80000"/>
              </a:spcBef>
            </a:pPr>
            <a:r>
              <a:rPr lang="en-US" sz="2000" dirty="0">
                <a:solidFill>
                  <a:srgbClr val="FF0000"/>
                </a:solidFill>
              </a:rPr>
              <a:t>“PRIOR DISTRIBUTION”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from previous studies, expert opinion, literature,…</a:t>
            </a:r>
          </a:p>
        </p:txBody>
      </p:sp>
      <p:sp>
        <p:nvSpPr>
          <p:cNvPr id="27" name="AutoShape 12">
            <a:extLst>
              <a:ext uri="{FF2B5EF4-FFF2-40B4-BE49-F238E27FC236}">
                <a16:creationId xmlns:a16="http://schemas.microsoft.com/office/drawing/2014/main" id="{D5B79C78-BC25-2F24-5CAC-3844CBFB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232" y="2451935"/>
            <a:ext cx="2873375" cy="10156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30000"/>
              </a:spcBef>
            </a:pPr>
            <a:r>
              <a:rPr lang="en-US" sz="2000" dirty="0">
                <a:solidFill>
                  <a:srgbClr val="0000CC"/>
                </a:solidFill>
              </a:rPr>
              <a:t>“</a:t>
            </a:r>
            <a:r>
              <a:rPr lang="en-US" sz="2000" dirty="0">
                <a:solidFill>
                  <a:schemeClr val="accent2"/>
                </a:solidFill>
              </a:rPr>
              <a:t>LIKELIHOOD</a:t>
            </a:r>
            <a:r>
              <a:rPr lang="en-US" sz="2000" dirty="0">
                <a:solidFill>
                  <a:srgbClr val="0000CC"/>
                </a:solidFill>
              </a:rPr>
              <a:t>”</a:t>
            </a:r>
            <a:br>
              <a:rPr lang="en-US" sz="2000" dirty="0"/>
            </a:br>
            <a:r>
              <a:rPr lang="en-US" sz="2000" dirty="0"/>
              <a:t>data coming from the experiment </a:t>
            </a:r>
          </a:p>
        </p:txBody>
      </p:sp>
      <p:cxnSp>
        <p:nvCxnSpPr>
          <p:cNvPr id="28" name="AutoShape 13">
            <a:extLst>
              <a:ext uri="{FF2B5EF4-FFF2-40B4-BE49-F238E27FC236}">
                <a16:creationId xmlns:a16="http://schemas.microsoft.com/office/drawing/2014/main" id="{3091B879-EFCD-A769-5C37-4D7B4E6A260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379916" y="2269113"/>
            <a:ext cx="888508" cy="252412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AutoShape 14">
            <a:extLst>
              <a:ext uri="{FF2B5EF4-FFF2-40B4-BE49-F238E27FC236}">
                <a16:creationId xmlns:a16="http://schemas.microsoft.com/office/drawing/2014/main" id="{7D126F66-C408-63FC-405E-43CB0D8C9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682" y="5666968"/>
            <a:ext cx="7273925" cy="10156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80000"/>
              </a:spcBef>
            </a:pPr>
            <a:r>
              <a:rPr lang="en-US" sz="2000" dirty="0">
                <a:solidFill>
                  <a:srgbClr val="544BC9"/>
                </a:solidFill>
              </a:rPr>
              <a:t>“POSTERIOR DISTRIBUTION”</a:t>
            </a:r>
            <a:br>
              <a:rPr lang="en-US" sz="2000" dirty="0"/>
            </a:br>
            <a:r>
              <a:rPr lang="en-US" sz="2000" dirty="0"/>
              <a:t>combination of information collected before the experiment </a:t>
            </a:r>
            <a:br>
              <a:rPr lang="en-US" sz="2000" dirty="0"/>
            </a:br>
            <a:r>
              <a:rPr lang="en-US" sz="2000" dirty="0"/>
              <a:t>and what comes from the experiment data</a:t>
            </a:r>
          </a:p>
        </p:txBody>
      </p:sp>
      <p:cxnSp>
        <p:nvCxnSpPr>
          <p:cNvPr id="30" name="AutoShape 15">
            <a:extLst>
              <a:ext uri="{FF2B5EF4-FFF2-40B4-BE49-F238E27FC236}">
                <a16:creationId xmlns:a16="http://schemas.microsoft.com/office/drawing/2014/main" id="{B824C237-6926-6A0B-1B0B-A23015E46D3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312384" y="5097850"/>
            <a:ext cx="812797" cy="38575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544BC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11">
            <a:extLst>
              <a:ext uri="{FF2B5EF4-FFF2-40B4-BE49-F238E27FC236}">
                <a16:creationId xmlns:a16="http://schemas.microsoft.com/office/drawing/2014/main" id="{51D8A2F0-F077-1924-BA25-21FBD66B07C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451591" y="3387729"/>
            <a:ext cx="908056" cy="75884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D0222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0821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FE0DA-B89E-A1AB-2FBD-EEBC5F8C2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Let’s consider </a:t>
            </a:r>
            <a:r>
              <a:rPr lang="en-US" noProof="0" dirty="0">
                <a:sym typeface="Symbol" pitchFamily="18" charset="2"/>
              </a:rPr>
              <a:t>, the </a:t>
            </a:r>
            <a:r>
              <a:rPr lang="en-US" dirty="0">
                <a:sym typeface="Symbol" pitchFamily="18" charset="2"/>
              </a:rPr>
              <a:t>parameter of interest (ex: treatment effect)</a:t>
            </a: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i="1" dirty="0">
                <a:sym typeface="Symbol" pitchFamily="18" charset="2"/>
              </a:rPr>
              <a:t>Today’s “total information”/posterior is tomorrow’s prior information</a:t>
            </a:r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D42F1-C714-1DC8-ECE7-9E90FA6E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54149"/>
            <a:ext cx="13500547" cy="553998"/>
          </a:xfrm>
        </p:spPr>
        <p:txBody>
          <a:bodyPr/>
          <a:lstStyle/>
          <a:p>
            <a:r>
              <a:rPr lang="en-BE" dirty="0"/>
              <a:t>Bayesian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E9A80-E8DE-AF42-23B9-6D2F3639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500548" cy="430887"/>
          </a:xfrm>
        </p:spPr>
        <p:txBody>
          <a:bodyPr/>
          <a:lstStyle/>
          <a:p>
            <a:r>
              <a:rPr lang="en-BE" dirty="0"/>
              <a:t>Bayesian inference is a mechanism used to update the state of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949AD-3837-44F3-F1BB-014A60D9B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7919EA21-4068-4B91-6BAE-28E807ABD3EE}"/>
              </a:ext>
            </a:extLst>
          </p:cNvPr>
          <p:cNvGrpSpPr>
            <a:grpSpLocks/>
          </p:cNvGrpSpPr>
          <p:nvPr/>
        </p:nvGrpSpPr>
        <p:grpSpPr bwMode="auto">
          <a:xfrm>
            <a:off x="3845678" y="4114800"/>
            <a:ext cx="5797553" cy="817563"/>
            <a:chOff x="872" y="1961"/>
            <a:chExt cx="3652" cy="515"/>
          </a:xfrm>
        </p:grpSpPr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2375B6E9-D3B3-8803-7825-080F4BD89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970"/>
              <a:ext cx="968" cy="493"/>
            </a:xfrm>
            <a:prstGeom prst="flowChartAlternateProcess">
              <a:avLst/>
            </a:prstGeom>
            <a:solidFill>
              <a:srgbClr val="544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Total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186F8A9E-D03B-56A7-E73A-2B167C3DD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1970"/>
              <a:ext cx="968" cy="493"/>
            </a:xfrm>
            <a:prstGeom prst="flowChartAlternateProcess">
              <a:avLst/>
            </a:prstGeom>
            <a:solidFill>
              <a:srgbClr val="D022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Prior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1D28C267-38AA-D9F9-A9EB-66D7117DB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1961"/>
              <a:ext cx="896" cy="515"/>
            </a:xfrm>
            <a:prstGeom prst="flowChartAlternateProcess">
              <a:avLst/>
            </a:prstGeom>
            <a:solidFill>
              <a:srgbClr val="0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ctr">
              <a:spAutoFit/>
            </a:bodyPr>
            <a:lstStyle/>
            <a:p>
              <a:pPr algn="ctr" eaLnBrk="0" hangingPunct="0">
                <a:spcBef>
                  <a:spcPct val="80000"/>
                </a:spcBef>
              </a:pPr>
              <a:r>
                <a:rPr lang="en-US" sz="2000" dirty="0">
                  <a:solidFill>
                    <a:schemeClr val="bg1"/>
                  </a:solidFill>
                </a:rPr>
                <a:t>Observed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data</a:t>
              </a:r>
              <a:endParaRPr lang="en-US" sz="2000" dirty="0">
                <a:cs typeface="Arial"/>
              </a:endParaRP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4422918C-4DF7-A5A5-2ED0-01A2CB089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=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AAAE1D4C-698A-C40B-F2CB-1A8ECED69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2102"/>
              <a:ext cx="25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0" tIns="60960" rIns="121920" bIns="60960" anchor="t">
              <a:spAutoFit/>
            </a:bodyPr>
            <a:lstStyle>
              <a:lvl1pPr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accent2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80000"/>
                </a:spcBef>
              </a:pPr>
              <a:r>
                <a:rPr lang="en-US" sz="2133">
                  <a:solidFill>
                    <a:schemeClr val="tx1"/>
                  </a:solidFill>
                  <a:latin typeface="Arial"/>
                  <a:cs typeface="Arial"/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12B7A-3DB7-ADAB-000D-F9158E6A1C36}"/>
                  </a:ext>
                </a:extLst>
              </p:cNvPr>
              <p:cNvSpPr txBox="1"/>
              <p:nvPr/>
            </p:nvSpPr>
            <p:spPr>
              <a:xfrm>
                <a:off x="3845678" y="2807162"/>
                <a:ext cx="6096000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fr-BE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nl-B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fr-BE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12B7A-3DB7-ADAB-000D-F9158E6A1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78" y="2807162"/>
                <a:ext cx="6096000" cy="874598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3B826A-49A4-538B-82F0-8297C3329D97}"/>
              </a:ext>
            </a:extLst>
          </p:cNvPr>
          <p:cNvCxnSpPr/>
          <p:nvPr/>
        </p:nvCxnSpPr>
        <p:spPr>
          <a:xfrm flipH="1">
            <a:off x="4577377" y="3148483"/>
            <a:ext cx="1198563" cy="927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EA07F3-A192-23CD-0875-1E4E1167D770}"/>
              </a:ext>
            </a:extLst>
          </p:cNvPr>
          <p:cNvCxnSpPr>
            <a:cxnSpLocks/>
          </p:cNvCxnSpPr>
          <p:nvPr/>
        </p:nvCxnSpPr>
        <p:spPr>
          <a:xfrm>
            <a:off x="6626415" y="3166964"/>
            <a:ext cx="0" cy="9478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E1507B-9909-E939-E6CB-E32623212A21}"/>
              </a:ext>
            </a:extLst>
          </p:cNvPr>
          <p:cNvCxnSpPr>
            <a:cxnSpLocks/>
          </p:cNvCxnSpPr>
          <p:nvPr/>
        </p:nvCxnSpPr>
        <p:spPr>
          <a:xfrm>
            <a:off x="7967290" y="3436109"/>
            <a:ext cx="429100" cy="566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517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anssen Our Promise Widescreen - COOL">
  <a:themeElements>
    <a:clrScheme name="Janssen Our Promise – COOL">
      <a:dk1>
        <a:srgbClr val="212121"/>
      </a:dk1>
      <a:lt1>
        <a:srgbClr val="FFFFFF"/>
      </a:lt1>
      <a:dk2>
        <a:srgbClr val="646464"/>
      </a:dk2>
      <a:lt2>
        <a:srgbClr val="F4F4F4"/>
      </a:lt2>
      <a:accent1>
        <a:srgbClr val="00A0DF"/>
      </a:accent1>
      <a:accent2>
        <a:srgbClr val="003479"/>
      </a:accent2>
      <a:accent3>
        <a:srgbClr val="1C75BC"/>
      </a:accent3>
      <a:accent4>
        <a:srgbClr val="349941"/>
      </a:accent4>
      <a:accent5>
        <a:srgbClr val="6EBD44"/>
      </a:accent5>
      <a:accent6>
        <a:srgbClr val="7E2E78"/>
      </a:accent6>
      <a:hlink>
        <a:srgbClr val="00A0DE"/>
      </a:hlink>
      <a:folHlink>
        <a:srgbClr val="636363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DF2A73-5A31-5B45-B812-29C9C639DC3A}" vid="{09BA5CA5-A7C5-604E-82A1-9320D27E1E46}"/>
    </a:ext>
  </a:extLst>
</a:theme>
</file>

<file path=ppt/theme/theme2.xml><?xml version="1.0" encoding="utf-8"?>
<a:theme xmlns:a="http://schemas.openxmlformats.org/drawingml/2006/main" name="1_Janssen Our Promise Widescreen - COOL">
  <a:themeElements>
    <a:clrScheme name="Janssen Our Promise – COOL">
      <a:dk1>
        <a:srgbClr val="212121"/>
      </a:dk1>
      <a:lt1>
        <a:srgbClr val="FFFFFF"/>
      </a:lt1>
      <a:dk2>
        <a:srgbClr val="646464"/>
      </a:dk2>
      <a:lt2>
        <a:srgbClr val="F4F4F4"/>
      </a:lt2>
      <a:accent1>
        <a:srgbClr val="00A0DF"/>
      </a:accent1>
      <a:accent2>
        <a:srgbClr val="003479"/>
      </a:accent2>
      <a:accent3>
        <a:srgbClr val="1C75BC"/>
      </a:accent3>
      <a:accent4>
        <a:srgbClr val="349941"/>
      </a:accent4>
      <a:accent5>
        <a:srgbClr val="6EBD44"/>
      </a:accent5>
      <a:accent6>
        <a:srgbClr val="7E2E78"/>
      </a:accent6>
      <a:hlink>
        <a:srgbClr val="00A0DE"/>
      </a:hlink>
      <a:folHlink>
        <a:srgbClr val="636363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DF2A73-5A31-5B45-B812-29C9C639DC3A}" vid="{09BA5CA5-A7C5-604E-82A1-9320D27E1E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E1E381523B2D499A78377AD3B00F59" ma:contentTypeVersion="2" ma:contentTypeDescription="Create a new document." ma:contentTypeScope="" ma:versionID="10e19dcf02d90d2a4376a8a6a713e2ff">
  <xsd:schema xmlns:xsd="http://www.w3.org/2001/XMLSchema" xmlns:xs="http://www.w3.org/2001/XMLSchema" xmlns:p="http://schemas.microsoft.com/office/2006/metadata/properties" xmlns:ns2="fd1e9aad-d583-48ea-89c4-1ebf88435180" targetNamespace="http://schemas.microsoft.com/office/2006/metadata/properties" ma:root="true" ma:fieldsID="d20489e1308d64f73c2a9633ae13f721" ns2:_="">
    <xsd:import namespace="fd1e9aad-d583-48ea-89c4-1ebf88435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e9aad-d583-48ea-89c4-1ebf88435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5803E0-959F-4A0F-BFF5-5EBE93B9232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abc8c86e-696c-4320-83a3-9e32e6f0768f"/>
    <ds:schemaRef ds:uri="http://purl.org/dc/dcmitype/"/>
    <ds:schemaRef ds:uri="6e8f005b-8b99-4763-aa35-f35a18f0c2a0"/>
    <ds:schemaRef ds:uri="http://www.w3.org/XML/1998/namespace"/>
    <ds:schemaRef ds:uri="f84bd934-8994-41ad-929d-ae1e71c694e4"/>
    <ds:schemaRef ds:uri="c3328186-4c39-44e8-a3fc-14c087758901"/>
    <ds:schemaRef ds:uri="2a42bda3-01a2-4cec-b201-ba967b919d55"/>
  </ds:schemaRefs>
</ds:datastoreItem>
</file>

<file path=customXml/itemProps2.xml><?xml version="1.0" encoding="utf-8"?>
<ds:datastoreItem xmlns:ds="http://schemas.openxmlformats.org/officeDocument/2006/customXml" ds:itemID="{20092E97-0FC5-44A3-AF56-8184C7F77E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1e9aad-d583-48ea-89c4-1ebf884351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7C0BC3-442B-47CD-AD2E-B6A143BAE3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J&amp;J Corporate Fullscreen</Template>
  <TotalTime>47642</TotalTime>
  <Words>2317</Words>
  <Application>Microsoft Macintosh PowerPoint</Application>
  <PresentationFormat>Custom</PresentationFormat>
  <Paragraphs>424</Paragraphs>
  <Slides>36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Arial</vt:lpstr>
      <vt:lpstr>Calibri</vt:lpstr>
      <vt:lpstr>Cambria Math</vt:lpstr>
      <vt:lpstr>Courier New</vt:lpstr>
      <vt:lpstr>Georgia</vt:lpstr>
      <vt:lpstr>Verdana</vt:lpstr>
      <vt:lpstr>Janssen Our Promise Widescreen - COOL</vt:lpstr>
      <vt:lpstr>1_Janssen Our Promise Widescreen - COOL</vt:lpstr>
      <vt:lpstr>Equation</vt:lpstr>
      <vt:lpstr>Bayesian methods for non-clinical statisticians</vt:lpstr>
      <vt:lpstr>Agenda</vt:lpstr>
      <vt:lpstr>Bayesian Principles</vt:lpstr>
      <vt:lpstr>Bayesian Principles</vt:lpstr>
      <vt:lpstr>Bayesian Principles</vt:lpstr>
      <vt:lpstr>Bayesian Principles</vt:lpstr>
      <vt:lpstr>Bayesian Principles</vt:lpstr>
      <vt:lpstr>Bayesian Principles</vt:lpstr>
      <vt:lpstr>Bayesian Principles</vt:lpstr>
      <vt:lpstr>Prior</vt:lpstr>
      <vt:lpstr>Prior</vt:lpstr>
      <vt:lpstr>Likelihood</vt:lpstr>
      <vt:lpstr>Posterior</vt:lpstr>
      <vt:lpstr>Posterior</vt:lpstr>
      <vt:lpstr>Posterior Predictive distribution</vt:lpstr>
      <vt:lpstr>Posterior Predictive distribution</vt:lpstr>
      <vt:lpstr>Posterior Predictive distribution</vt:lpstr>
      <vt:lpstr>PowerPoint Presentation</vt:lpstr>
      <vt:lpstr>Posterior Predictive distribution</vt:lpstr>
      <vt:lpstr>Bayesian Computation</vt:lpstr>
      <vt:lpstr>Bayesian Computation</vt:lpstr>
      <vt:lpstr>Bayesian Computation</vt:lpstr>
      <vt:lpstr>Bayesian Computation</vt:lpstr>
      <vt:lpstr>Convergence</vt:lpstr>
      <vt:lpstr>Convergence</vt:lpstr>
      <vt:lpstr>Convergence</vt:lpstr>
      <vt:lpstr>Convergence</vt:lpstr>
      <vt:lpstr>Convergence</vt:lpstr>
      <vt:lpstr>Comparison</vt:lpstr>
      <vt:lpstr>Comparison</vt:lpstr>
      <vt:lpstr>Comparison</vt:lpstr>
      <vt:lpstr>Comparison</vt:lpstr>
      <vt:lpstr>Conclusion</vt:lpstr>
      <vt:lpstr>Acknowledgments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lastModifiedBy>Diya, Luwis [ITSBE]</cp:lastModifiedBy>
  <cp:revision>633</cp:revision>
  <cp:lastPrinted>2019-02-06T04:20:42Z</cp:lastPrinted>
  <dcterms:created xsi:type="dcterms:W3CDTF">2018-06-06T22:07:21Z</dcterms:created>
  <dcterms:modified xsi:type="dcterms:W3CDTF">2023-06-07T21:22:26Z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0x010100E2E1E381523B2D499A78377AD3B00F59</vt:lpwstr>
  </property>
  <property fmtid="{D5CDD505-2E9C-101B-9397-08002B2CF9AE}" pid="3" name="MediaServiceImageTags">
    <vt:lpwstr/>
  </property>
</Properties>
</file>